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8288000" cy="10287000"/>
  <p:notesSz cx="6858000" cy="9144000"/>
  <p:embeddedFontLst>
    <p:embeddedFont>
      <p:font typeface="Raleway" pitchFamily="2" charset="0"/>
      <p:regular r:id="rId28"/>
    </p:embeddedFont>
    <p:embeddedFont>
      <p:font typeface="Raleway Bold" charset="0"/>
      <p:regular r:id="rId29"/>
    </p:embeddedFont>
    <p:embeddedFont>
      <p:font typeface="Raleway Heavy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3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Niilivuo" userId="9f11eac1-f4c3-4775-b513-6d3c20439ae5" providerId="ADAL" clId="{F68058B4-D521-4769-8B04-540A83321830}"/>
    <pc:docChg chg="modSld">
      <pc:chgData name="Johanna Niilivuo" userId="9f11eac1-f4c3-4775-b513-6d3c20439ae5" providerId="ADAL" clId="{F68058B4-D521-4769-8B04-540A83321830}" dt="2025-09-25T14:22:57.590" v="34" actId="1076"/>
      <pc:docMkLst>
        <pc:docMk/>
      </pc:docMkLst>
      <pc:sldChg chg="modSp mod">
        <pc:chgData name="Johanna Niilivuo" userId="9f11eac1-f4c3-4775-b513-6d3c20439ae5" providerId="ADAL" clId="{F68058B4-D521-4769-8B04-540A83321830}" dt="2025-09-24T15:25:38.379" v="0" actId="404"/>
        <pc:sldMkLst>
          <pc:docMk/>
          <pc:sldMk cId="0" sldId="256"/>
        </pc:sldMkLst>
        <pc:spChg chg="mod">
          <ac:chgData name="Johanna Niilivuo" userId="9f11eac1-f4c3-4775-b513-6d3c20439ae5" providerId="ADAL" clId="{F68058B4-D521-4769-8B04-540A83321830}" dt="2025-09-24T15:25:38.379" v="0" actId="404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5T14:22:24.181" v="33" actId="1076"/>
        <pc:sldMkLst>
          <pc:docMk/>
          <pc:sldMk cId="0" sldId="257"/>
        </pc:sldMkLst>
        <pc:spChg chg="mod">
          <ac:chgData name="Johanna Niilivuo" userId="9f11eac1-f4c3-4775-b513-6d3c20439ae5" providerId="ADAL" clId="{F68058B4-D521-4769-8B04-540A83321830}" dt="2025-09-25T14:22:24.181" v="33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5:54.451" v="1" actId="14100"/>
          <ac:spMkLst>
            <pc:docMk/>
            <pc:sldMk cId="0" sldId="257"/>
            <ac:spMk id="7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5T14:22:08.794" v="32" actId="1076"/>
        <pc:sldMkLst>
          <pc:docMk/>
          <pc:sldMk cId="0" sldId="258"/>
        </pc:sldMkLst>
        <pc:spChg chg="mod">
          <ac:chgData name="Johanna Niilivuo" userId="9f11eac1-f4c3-4775-b513-6d3c20439ae5" providerId="ADAL" clId="{F68058B4-D521-4769-8B04-540A83321830}" dt="2025-09-24T15:26:04.292" v="2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5T14:22:08.794" v="32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6:09.164" v="3" actId="14100"/>
          <ac:spMkLst>
            <pc:docMk/>
            <pc:sldMk cId="0" sldId="258"/>
            <ac:spMk id="7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6:22.305" v="5" actId="1076"/>
        <pc:sldMkLst>
          <pc:docMk/>
          <pc:sldMk cId="0" sldId="259"/>
        </pc:sldMkLst>
        <pc:spChg chg="mod">
          <ac:chgData name="Johanna Niilivuo" userId="9f11eac1-f4c3-4775-b513-6d3c20439ae5" providerId="ADAL" clId="{F68058B4-D521-4769-8B04-540A83321830}" dt="2025-09-24T15:26:22.305" v="5" actId="1076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6:42.061" v="7" actId="1076"/>
        <pc:sldMkLst>
          <pc:docMk/>
          <pc:sldMk cId="0" sldId="261"/>
        </pc:sldMkLst>
        <pc:spChg chg="mod">
          <ac:chgData name="Johanna Niilivuo" userId="9f11eac1-f4c3-4775-b513-6d3c20439ae5" providerId="ADAL" clId="{F68058B4-D521-4769-8B04-540A83321830}" dt="2025-09-24T15:26:42.061" v="7" actId="1076"/>
          <ac:spMkLst>
            <pc:docMk/>
            <pc:sldMk cId="0" sldId="261"/>
            <ac:spMk id="10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6:51.504" v="9" actId="1076"/>
        <pc:sldMkLst>
          <pc:docMk/>
          <pc:sldMk cId="0" sldId="262"/>
        </pc:sldMkLst>
        <pc:spChg chg="mod">
          <ac:chgData name="Johanna Niilivuo" userId="9f11eac1-f4c3-4775-b513-6d3c20439ae5" providerId="ADAL" clId="{F68058B4-D521-4769-8B04-540A83321830}" dt="2025-09-24T15:26:51.504" v="9" actId="1076"/>
          <ac:spMkLst>
            <pc:docMk/>
            <pc:sldMk cId="0" sldId="262"/>
            <ac:spMk id="9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6:59.933" v="10" actId="14100"/>
        <pc:sldMkLst>
          <pc:docMk/>
          <pc:sldMk cId="0" sldId="265"/>
        </pc:sldMkLst>
        <pc:spChg chg="mod">
          <ac:chgData name="Johanna Niilivuo" userId="9f11eac1-f4c3-4775-b513-6d3c20439ae5" providerId="ADAL" clId="{F68058B4-D521-4769-8B04-540A83321830}" dt="2025-09-24T15:26:59.933" v="10" actId="14100"/>
          <ac:spMkLst>
            <pc:docMk/>
            <pc:sldMk cId="0" sldId="265"/>
            <ac:spMk id="9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7:06.330" v="11" actId="14100"/>
        <pc:sldMkLst>
          <pc:docMk/>
          <pc:sldMk cId="0" sldId="266"/>
        </pc:sldMkLst>
        <pc:spChg chg="mod">
          <ac:chgData name="Johanna Niilivuo" userId="9f11eac1-f4c3-4775-b513-6d3c20439ae5" providerId="ADAL" clId="{F68058B4-D521-4769-8B04-540A83321830}" dt="2025-09-24T15:27:06.330" v="11" actId="14100"/>
          <ac:spMkLst>
            <pc:docMk/>
            <pc:sldMk cId="0" sldId="266"/>
            <ac:spMk id="10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7:19.608" v="13" actId="14100"/>
        <pc:sldMkLst>
          <pc:docMk/>
          <pc:sldMk cId="0" sldId="267"/>
        </pc:sldMkLst>
        <pc:spChg chg="mod">
          <ac:chgData name="Johanna Niilivuo" userId="9f11eac1-f4c3-4775-b513-6d3c20439ae5" providerId="ADAL" clId="{F68058B4-D521-4769-8B04-540A83321830}" dt="2025-09-24T15:27:12.991" v="12" actId="14100"/>
          <ac:spMkLst>
            <pc:docMk/>
            <pc:sldMk cId="0" sldId="267"/>
            <ac:spMk id="15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7:19.608" v="13" actId="14100"/>
          <ac:spMkLst>
            <pc:docMk/>
            <pc:sldMk cId="0" sldId="267"/>
            <ac:spMk id="18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7:27.975" v="14" actId="14100"/>
        <pc:sldMkLst>
          <pc:docMk/>
          <pc:sldMk cId="0" sldId="268"/>
        </pc:sldMkLst>
        <pc:spChg chg="mod">
          <ac:chgData name="Johanna Niilivuo" userId="9f11eac1-f4c3-4775-b513-6d3c20439ae5" providerId="ADAL" clId="{F68058B4-D521-4769-8B04-540A83321830}" dt="2025-09-24T15:27:27.975" v="14" actId="14100"/>
          <ac:spMkLst>
            <pc:docMk/>
            <pc:sldMk cId="0" sldId="268"/>
            <ac:spMk id="10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7:52.212" v="19" actId="14100"/>
        <pc:sldMkLst>
          <pc:docMk/>
          <pc:sldMk cId="0" sldId="269"/>
        </pc:sldMkLst>
        <pc:spChg chg="mod">
          <ac:chgData name="Johanna Niilivuo" userId="9f11eac1-f4c3-4775-b513-6d3c20439ae5" providerId="ADAL" clId="{F68058B4-D521-4769-8B04-540A83321830}" dt="2025-09-24T15:27:37.228" v="15" actId="14100"/>
          <ac:spMkLst>
            <pc:docMk/>
            <pc:sldMk cId="0" sldId="269"/>
            <ac:spMk id="7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7:44.230" v="17" actId="14100"/>
          <ac:spMkLst>
            <pc:docMk/>
            <pc:sldMk cId="0" sldId="269"/>
            <ac:spMk id="8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7:47.398" v="18" actId="14100"/>
          <ac:spMkLst>
            <pc:docMk/>
            <pc:sldMk cId="0" sldId="269"/>
            <ac:spMk id="9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7:41.086" v="16" actId="14100"/>
          <ac:spMkLst>
            <pc:docMk/>
            <pc:sldMk cId="0" sldId="269"/>
            <ac:spMk id="10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7:52.212" v="19" actId="14100"/>
          <ac:spMkLst>
            <pc:docMk/>
            <pc:sldMk cId="0" sldId="269"/>
            <ac:spMk id="12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5T14:22:57.590" v="34" actId="1076"/>
        <pc:sldMkLst>
          <pc:docMk/>
          <pc:sldMk cId="0" sldId="270"/>
        </pc:sldMkLst>
        <pc:spChg chg="mod">
          <ac:chgData name="Johanna Niilivuo" userId="9f11eac1-f4c3-4775-b513-6d3c20439ae5" providerId="ADAL" clId="{F68058B4-D521-4769-8B04-540A83321830}" dt="2025-09-25T14:22:57.590" v="34" actId="1076"/>
          <ac:spMkLst>
            <pc:docMk/>
            <pc:sldMk cId="0" sldId="270"/>
            <ac:spMk id="3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8:00.483" v="20" actId="14100"/>
          <ac:spMkLst>
            <pc:docMk/>
            <pc:sldMk cId="0" sldId="270"/>
            <ac:spMk id="11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9:55.672" v="31" actId="1076"/>
        <pc:sldMkLst>
          <pc:docMk/>
          <pc:sldMk cId="0" sldId="271"/>
        </pc:sldMkLst>
        <pc:spChg chg="mod">
          <ac:chgData name="Johanna Niilivuo" userId="9f11eac1-f4c3-4775-b513-6d3c20439ae5" providerId="ADAL" clId="{F68058B4-D521-4769-8B04-540A83321830}" dt="2025-09-24T15:29:43.790" v="27" actId="1076"/>
          <ac:spMkLst>
            <pc:docMk/>
            <pc:sldMk cId="0" sldId="271"/>
            <ac:spMk id="3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9:47.469" v="28" actId="1076"/>
          <ac:spMkLst>
            <pc:docMk/>
            <pc:sldMk cId="0" sldId="271"/>
            <ac:spMk id="4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9:55.672" v="31" actId="1076"/>
          <ac:spMkLst>
            <pc:docMk/>
            <pc:sldMk cId="0" sldId="271"/>
            <ac:spMk id="5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8:06.822" v="21" actId="14100"/>
          <ac:spMkLst>
            <pc:docMk/>
            <pc:sldMk cId="0" sldId="271"/>
            <ac:spMk id="7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8:19.899" v="22" actId="14100"/>
        <pc:sldMkLst>
          <pc:docMk/>
          <pc:sldMk cId="0" sldId="272"/>
        </pc:sldMkLst>
        <pc:spChg chg="mod">
          <ac:chgData name="Johanna Niilivuo" userId="9f11eac1-f4c3-4775-b513-6d3c20439ae5" providerId="ADAL" clId="{F68058B4-D521-4769-8B04-540A83321830}" dt="2025-09-24T15:28:19.899" v="22" actId="14100"/>
          <ac:spMkLst>
            <pc:docMk/>
            <pc:sldMk cId="0" sldId="272"/>
            <ac:spMk id="6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8:28.209" v="23" actId="14100"/>
        <pc:sldMkLst>
          <pc:docMk/>
          <pc:sldMk cId="0" sldId="273"/>
        </pc:sldMkLst>
        <pc:spChg chg="mod">
          <ac:chgData name="Johanna Niilivuo" userId="9f11eac1-f4c3-4775-b513-6d3c20439ae5" providerId="ADAL" clId="{F68058B4-D521-4769-8B04-540A83321830}" dt="2025-09-24T15:28:28.209" v="23" actId="14100"/>
          <ac:spMkLst>
            <pc:docMk/>
            <pc:sldMk cId="0" sldId="273"/>
            <ac:spMk id="6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8:35.612" v="24" actId="14100"/>
        <pc:sldMkLst>
          <pc:docMk/>
          <pc:sldMk cId="0" sldId="274"/>
        </pc:sldMkLst>
        <pc:spChg chg="mod">
          <ac:chgData name="Johanna Niilivuo" userId="9f11eac1-f4c3-4775-b513-6d3c20439ae5" providerId="ADAL" clId="{F68058B4-D521-4769-8B04-540A83321830}" dt="2025-09-24T15:28:35.612" v="24" actId="14100"/>
          <ac:spMkLst>
            <pc:docMk/>
            <pc:sldMk cId="0" sldId="274"/>
            <ac:spMk id="6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8:42.458" v="25" actId="14100"/>
        <pc:sldMkLst>
          <pc:docMk/>
          <pc:sldMk cId="0" sldId="275"/>
        </pc:sldMkLst>
        <pc:spChg chg="mod">
          <ac:chgData name="Johanna Niilivuo" userId="9f11eac1-f4c3-4775-b513-6d3c20439ae5" providerId="ADAL" clId="{F68058B4-D521-4769-8B04-540A83321830}" dt="2025-09-24T15:28:42.458" v="25" actId="14100"/>
          <ac:spMkLst>
            <pc:docMk/>
            <pc:sldMk cId="0" sldId="275"/>
            <ac:spMk id="10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8:50.938" v="26" actId="14100"/>
        <pc:sldMkLst>
          <pc:docMk/>
          <pc:sldMk cId="0" sldId="276"/>
        </pc:sldMkLst>
        <pc:spChg chg="mod">
          <ac:chgData name="Johanna Niilivuo" userId="9f11eac1-f4c3-4775-b513-6d3c20439ae5" providerId="ADAL" clId="{F68058B4-D521-4769-8B04-540A83321830}" dt="2025-09-24T15:28:50.938" v="26" actId="14100"/>
          <ac:spMkLst>
            <pc:docMk/>
            <pc:sldMk cId="0" sldId="276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Framtidstratt</a:t>
            </a:r>
          </a:p>
          <a:p>
            <a:endParaRPr lang="en-US"/>
          </a:p>
          <a:p>
            <a:r>
              <a:rPr lang="en-US"/>
              <a:t>Mahdolliset – Möjliga</a:t>
            </a:r>
          </a:p>
          <a:p>
            <a:r>
              <a:rPr lang="en-US"/>
              <a:t>Uskottavat – Trovärdiga</a:t>
            </a:r>
          </a:p>
          <a:p>
            <a:r>
              <a:rPr lang="en-US"/>
              <a:t>Todennäköiset – Sannolika</a:t>
            </a:r>
          </a:p>
          <a:p>
            <a:r>
              <a:rPr lang="en-US"/>
              <a:t>Toivottavat – Önskvärda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Framtidstratten är ofta för smal</a:t>
            </a:r>
          </a:p>
          <a:p>
            <a:endParaRPr lang="en-US"/>
          </a:p>
          <a:p>
            <a:r>
              <a:rPr lang="en-US"/>
              <a:t>Omöjliga eller otroliga</a:t>
            </a:r>
          </a:p>
          <a:p>
            <a:r>
              <a:rPr lang="en-US"/>
              <a:t>Möjliga</a:t>
            </a:r>
          </a:p>
          <a:p>
            <a:r>
              <a:rPr lang="en-US"/>
              <a:t>Trovärdiga</a:t>
            </a:r>
          </a:p>
          <a:p>
            <a:r>
              <a:rPr lang="en-US"/>
              <a:t>Sannolika</a:t>
            </a:r>
          </a:p>
          <a:p>
            <a:endParaRPr lang="en-US"/>
          </a:p>
          <a:p>
            <a:r>
              <a:rPr lang="en-US"/>
              <a:t>Önskvärda framtider</a:t>
            </a:r>
          </a:p>
          <a:p>
            <a:r>
              <a:rPr lang="en-US"/>
              <a:t>Beskrivningar av önskvärda framtider</a:t>
            </a:r>
          </a:p>
          <a:p>
            <a:r>
              <a:rPr lang="en-US"/>
              <a:t>Att tänka igenom "vilda kort" (oväntade händelser)</a:t>
            </a:r>
          </a:p>
          <a:p>
            <a:endParaRPr lang="en-US"/>
          </a:p>
          <a:p>
            <a:r>
              <a:rPr lang="en-US"/>
              <a:t>Trump, Corona, Kriget i Ukraina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dl.fi/tulevaisuusvalta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sitra.fi/hankkeet/tulevaisuuden-tekijan-tyokalupakki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tra.fi/app/uploads/2021/01/tulevaisuustaajuus-kasikirja-tyopajan-vetajalle.pdf" TargetMode="External"/><Relationship Id="rId5" Type="http://schemas.openxmlformats.org/officeDocument/2006/relationships/hyperlink" Target="https://www.sitra.fi/julkaisut/tulevaisuusvalta/" TargetMode="External"/><Relationship Id="rId10" Type="http://schemas.openxmlformats.org/officeDocument/2006/relationships/hyperlink" Target="https://www.pohjois-savonkylat.fi/tutustu-hankkeisiimme/tulevaisuuden-kylat-ja-korttelit/" TargetMode="External"/><Relationship Id="rId4" Type="http://schemas.openxmlformats.org/officeDocument/2006/relationships/image" Target="../media/image16.svg"/><Relationship Id="rId9" Type="http://schemas.openxmlformats.org/officeDocument/2006/relationships/hyperlink" Target="https://kansalaisareena.fi/hankkeet/ennakointi/tulevaisuusvalta-blogi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julkaisut/kaikki-mukaan-tulevaisuuskeskusteluun-mutta-miten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sitra.fi/julkaisut/tulevaisuusvalt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omenkylat.fi/materiaalipankki/tilaisuuksien-materiaalit" TargetMode="External"/><Relationship Id="rId5" Type="http://schemas.openxmlformats.org/officeDocument/2006/relationships/hyperlink" Target="https://www.pohjois-savonkylat.fi/tutustu-hankkeisiimme/tulevaisuuden-kylat-ja-korttelit/" TargetMode="External"/><Relationship Id="rId4" Type="http://schemas.openxmlformats.org/officeDocument/2006/relationships/hyperlink" Target="https://www.hdl.fi/wp-content/uploads/2024/06/Diakonissalaitos-opas-jokaisesta-tulevaisuusosallinen-2024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44854" y="843963"/>
            <a:ext cx="7049756" cy="8140596"/>
            <a:chOff x="0" y="0"/>
            <a:chExt cx="54991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578" r="-36578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9728552" y="4990518"/>
            <a:ext cx="4280644" cy="3707438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79D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AutoShape 6"/>
          <p:cNvSpPr/>
          <p:nvPr/>
        </p:nvSpPr>
        <p:spPr>
          <a:xfrm>
            <a:off x="1669295" y="4406788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0692275" y="8502456"/>
            <a:ext cx="2240064" cy="48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669295" y="2355384"/>
            <a:ext cx="8741292" cy="186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8"/>
              </a:lnSpc>
            </a:pPr>
            <a:r>
              <a:rPr lang="en-US" sz="66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Byaverksamhetens</a:t>
            </a:r>
            <a:r>
              <a:rPr lang="en-US" sz="6600" dirty="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nya</a:t>
            </a:r>
            <a:r>
              <a:rPr lang="en-US" sz="6600" dirty="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riktning</a:t>
            </a:r>
            <a:endParaRPr lang="en-US" sz="66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69295" y="4904736"/>
            <a:ext cx="7291090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Workshop i framtidstänkande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10587" y="5892678"/>
            <a:ext cx="2916574" cy="174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7527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10.6.</a:t>
            </a:r>
          </a:p>
          <a:p>
            <a:pPr algn="ctr">
              <a:lnSpc>
                <a:spcPts val="6423"/>
              </a:lnSpc>
            </a:pPr>
            <a:r>
              <a:rPr lang="en-US" sz="5353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2025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1176182" y="6890041"/>
            <a:ext cx="138538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12" name="TextBox 12"/>
          <p:cNvSpPr txBox="1"/>
          <p:nvPr/>
        </p:nvSpPr>
        <p:spPr>
          <a:xfrm>
            <a:off x="10728064" y="7728312"/>
            <a:ext cx="2281621" cy="34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8"/>
              </a:lnSpc>
            </a:pPr>
            <a:r>
              <a:rPr lang="en-US" sz="25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kl 17.30–19.30</a:t>
            </a:r>
          </a:p>
        </p:txBody>
      </p:sp>
      <p:sp>
        <p:nvSpPr>
          <p:cNvPr id="13" name="Freeform 13"/>
          <p:cNvSpPr/>
          <p:nvPr/>
        </p:nvSpPr>
        <p:spPr>
          <a:xfrm>
            <a:off x="2444071" y="7875801"/>
            <a:ext cx="5741538" cy="1421861"/>
          </a:xfrm>
          <a:custGeom>
            <a:avLst/>
            <a:gdLst/>
            <a:ahLst/>
            <a:cxnLst/>
            <a:rect l="l" t="t" r="r" b="b"/>
            <a:pathLst>
              <a:path w="5741538" h="1421861">
                <a:moveTo>
                  <a:pt x="0" y="0"/>
                </a:moveTo>
                <a:lnTo>
                  <a:pt x="5741538" y="0"/>
                </a:lnTo>
                <a:lnTo>
                  <a:pt x="5741538" y="1421861"/>
                </a:lnTo>
                <a:lnTo>
                  <a:pt x="0" y="14218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66150" r="-66150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70789" y="1982607"/>
            <a:ext cx="9065120" cy="92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Framtidstänkande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90141" y="3575924"/>
            <a:ext cx="9682401" cy="509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Framtidstänkande hjälper oss att förstå att det finns många framtider och att vi kan påverka dem.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Färdigheter i framtidstänkande kan övas upp.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 har ett ansvar att tänka på längre tidsperioder och framtider ur många olika perspektiv.</a:t>
            </a:r>
          </a:p>
        </p:txBody>
      </p:sp>
      <p:sp>
        <p:nvSpPr>
          <p:cNvPr id="8" name="AutoShape 8"/>
          <p:cNvSpPr/>
          <p:nvPr/>
        </p:nvSpPr>
        <p:spPr>
          <a:xfrm>
            <a:off x="7990141" y="3129259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15544801" y="9367886"/>
            <a:ext cx="20854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26982" r="-26982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999040" y="1409316"/>
            <a:ext cx="1381127" cy="1132635"/>
            <a:chOff x="0" y="0"/>
            <a:chExt cx="6350000" cy="5207508"/>
          </a:xfrm>
        </p:grpSpPr>
        <p:sp>
          <p:nvSpPr>
            <p:cNvPr id="7" name="Freeform 7"/>
            <p:cNvSpPr/>
            <p:nvPr/>
          </p:nvSpPr>
          <p:spPr>
            <a:xfrm>
              <a:off x="-39497" y="-61722"/>
              <a:ext cx="6392672" cy="5269357"/>
            </a:xfrm>
            <a:custGeom>
              <a:avLst/>
              <a:gdLst/>
              <a:ahLst/>
              <a:cxnLst/>
              <a:rect l="l" t="t" r="r" b="b"/>
              <a:pathLst>
                <a:path w="6392672" h="5269357">
                  <a:moveTo>
                    <a:pt x="3099054" y="1616837"/>
                  </a:moveTo>
                  <a:cubicBezTo>
                    <a:pt x="3138805" y="1784858"/>
                    <a:pt x="3143250" y="1956562"/>
                    <a:pt x="3138424" y="2128012"/>
                  </a:cubicBezTo>
                  <a:cubicBezTo>
                    <a:pt x="3110103" y="3143885"/>
                    <a:pt x="2652395" y="3938143"/>
                    <a:pt x="1875028" y="4564507"/>
                  </a:cubicBezTo>
                  <a:cubicBezTo>
                    <a:pt x="1517904" y="4852289"/>
                    <a:pt x="1114806" y="5057267"/>
                    <a:pt x="681609" y="5204460"/>
                  </a:cubicBezTo>
                  <a:cubicBezTo>
                    <a:pt x="624205" y="5224018"/>
                    <a:pt x="567690" y="5246243"/>
                    <a:pt x="505333" y="5269357"/>
                  </a:cubicBezTo>
                  <a:cubicBezTo>
                    <a:pt x="505333" y="5182362"/>
                    <a:pt x="512191" y="5099685"/>
                    <a:pt x="503428" y="5018659"/>
                  </a:cubicBezTo>
                  <a:cubicBezTo>
                    <a:pt x="494030" y="4931791"/>
                    <a:pt x="528574" y="4885055"/>
                    <a:pt x="599694" y="4838446"/>
                  </a:cubicBezTo>
                  <a:cubicBezTo>
                    <a:pt x="866013" y="4663948"/>
                    <a:pt x="1132586" y="4488942"/>
                    <a:pt x="1388999" y="4300347"/>
                  </a:cubicBezTo>
                  <a:cubicBezTo>
                    <a:pt x="1700911" y="4070858"/>
                    <a:pt x="1939544" y="3778123"/>
                    <a:pt x="2073910" y="3409950"/>
                  </a:cubicBezTo>
                  <a:cubicBezTo>
                    <a:pt x="2183130" y="3110611"/>
                    <a:pt x="2225040" y="2802636"/>
                    <a:pt x="2162556" y="2486279"/>
                  </a:cubicBezTo>
                  <a:cubicBezTo>
                    <a:pt x="2151888" y="2432177"/>
                    <a:pt x="2134235" y="2377948"/>
                    <a:pt x="2110232" y="2328291"/>
                  </a:cubicBezTo>
                  <a:cubicBezTo>
                    <a:pt x="2046732" y="2196846"/>
                    <a:pt x="1914779" y="2134362"/>
                    <a:pt x="1751203" y="2162429"/>
                  </a:cubicBezTo>
                  <a:cubicBezTo>
                    <a:pt x="1630045" y="2183257"/>
                    <a:pt x="1511173" y="2217293"/>
                    <a:pt x="1390777" y="2242566"/>
                  </a:cubicBezTo>
                  <a:cubicBezTo>
                    <a:pt x="1047496" y="2314448"/>
                    <a:pt x="721106" y="2280285"/>
                    <a:pt x="430784" y="2068322"/>
                  </a:cubicBezTo>
                  <a:cubicBezTo>
                    <a:pt x="185039" y="1888998"/>
                    <a:pt x="64262" y="1639570"/>
                    <a:pt x="42545" y="1337564"/>
                  </a:cubicBezTo>
                  <a:cubicBezTo>
                    <a:pt x="0" y="747522"/>
                    <a:pt x="435356" y="193675"/>
                    <a:pt x="1053592" y="87249"/>
                  </a:cubicBezTo>
                  <a:cubicBezTo>
                    <a:pt x="1560449" y="0"/>
                    <a:pt x="2011299" y="138557"/>
                    <a:pt x="2400935" y="470027"/>
                  </a:cubicBezTo>
                  <a:cubicBezTo>
                    <a:pt x="2758821" y="774446"/>
                    <a:pt x="2990723" y="1158875"/>
                    <a:pt x="3099054" y="1616837"/>
                  </a:cubicBezTo>
                  <a:close/>
                  <a:moveTo>
                    <a:pt x="6348603" y="1616837"/>
                  </a:moveTo>
                  <a:cubicBezTo>
                    <a:pt x="6240399" y="1158875"/>
                    <a:pt x="6008370" y="774446"/>
                    <a:pt x="5650611" y="470027"/>
                  </a:cubicBezTo>
                  <a:cubicBezTo>
                    <a:pt x="5260848" y="138557"/>
                    <a:pt x="4809998" y="0"/>
                    <a:pt x="4303141" y="87249"/>
                  </a:cubicBezTo>
                  <a:cubicBezTo>
                    <a:pt x="3684905" y="193675"/>
                    <a:pt x="3249422" y="747522"/>
                    <a:pt x="3291840" y="1337564"/>
                  </a:cubicBezTo>
                  <a:cubicBezTo>
                    <a:pt x="3313557" y="1639570"/>
                    <a:pt x="3434334" y="1888998"/>
                    <a:pt x="3680079" y="2068322"/>
                  </a:cubicBezTo>
                  <a:cubicBezTo>
                    <a:pt x="3970401" y="2280285"/>
                    <a:pt x="4296791" y="2314448"/>
                    <a:pt x="4640072" y="2242566"/>
                  </a:cubicBezTo>
                  <a:cubicBezTo>
                    <a:pt x="4760595" y="2217293"/>
                    <a:pt x="4879340" y="2183257"/>
                    <a:pt x="5000498" y="2162429"/>
                  </a:cubicBezTo>
                  <a:cubicBezTo>
                    <a:pt x="5163947" y="2134362"/>
                    <a:pt x="5296027" y="2196846"/>
                    <a:pt x="5359527" y="2328291"/>
                  </a:cubicBezTo>
                  <a:cubicBezTo>
                    <a:pt x="5383530" y="2377821"/>
                    <a:pt x="5401183" y="2432177"/>
                    <a:pt x="5411851" y="2486279"/>
                  </a:cubicBezTo>
                  <a:cubicBezTo>
                    <a:pt x="5474335" y="2802636"/>
                    <a:pt x="5432552" y="3110611"/>
                    <a:pt x="5323205" y="3409950"/>
                  </a:cubicBezTo>
                  <a:cubicBezTo>
                    <a:pt x="5188839" y="3777996"/>
                    <a:pt x="4950333" y="4070858"/>
                    <a:pt x="4638294" y="4300347"/>
                  </a:cubicBezTo>
                  <a:cubicBezTo>
                    <a:pt x="4381881" y="4488942"/>
                    <a:pt x="4115308" y="4663948"/>
                    <a:pt x="3848989" y="4838446"/>
                  </a:cubicBezTo>
                  <a:cubicBezTo>
                    <a:pt x="3777869" y="4885055"/>
                    <a:pt x="3743452" y="4931791"/>
                    <a:pt x="3752723" y="5018659"/>
                  </a:cubicBezTo>
                  <a:cubicBezTo>
                    <a:pt x="3761486" y="5099685"/>
                    <a:pt x="3754628" y="5182362"/>
                    <a:pt x="3754628" y="5269357"/>
                  </a:cubicBezTo>
                  <a:cubicBezTo>
                    <a:pt x="3816985" y="5246243"/>
                    <a:pt x="3873500" y="5224018"/>
                    <a:pt x="3930904" y="5204460"/>
                  </a:cubicBezTo>
                  <a:cubicBezTo>
                    <a:pt x="4364228" y="5057267"/>
                    <a:pt x="4767199" y="4852289"/>
                    <a:pt x="5124323" y="4564507"/>
                  </a:cubicBezTo>
                  <a:cubicBezTo>
                    <a:pt x="5901690" y="3938143"/>
                    <a:pt x="6359271" y="3143885"/>
                    <a:pt x="6387719" y="2128012"/>
                  </a:cubicBezTo>
                  <a:cubicBezTo>
                    <a:pt x="6392672" y="1956562"/>
                    <a:pt x="6388227" y="1784858"/>
                    <a:pt x="6348603" y="1616837"/>
                  </a:cubicBezTo>
                  <a:close/>
                </a:path>
              </a:pathLst>
            </a:custGeom>
            <a:solidFill>
              <a:srgbClr val="00A79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93325" y="3202486"/>
            <a:ext cx="6550383" cy="381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Framtiden kan påverkas.</a:t>
            </a:r>
          </a:p>
          <a:p>
            <a:pPr algn="l">
              <a:lnSpc>
                <a:spcPts val="4320"/>
              </a:lnSpc>
            </a:pPr>
            <a:endParaRPr lang="en-US" sz="3600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Våra tankar om framtiden påverkar våra val i nuet. Våra val i sin tur påverkar framtiden. 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690987" y="9367886"/>
            <a:ext cx="193921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AutoShape 3"/>
          <p:cNvSpPr/>
          <p:nvPr/>
        </p:nvSpPr>
        <p:spPr>
          <a:xfrm>
            <a:off x="1384281" y="2636631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/>
          <p:nvPr/>
        </p:nvGrpSpPr>
        <p:grpSpPr>
          <a:xfrm>
            <a:off x="1384281" y="5694714"/>
            <a:ext cx="5573348" cy="4592286"/>
            <a:chOff x="0" y="0"/>
            <a:chExt cx="7431130" cy="6123048"/>
          </a:xfrm>
        </p:grpSpPr>
        <p:sp>
          <p:nvSpPr>
            <p:cNvPr id="5" name="Freeform 5"/>
            <p:cNvSpPr/>
            <p:nvPr/>
          </p:nvSpPr>
          <p:spPr>
            <a:xfrm rot="-765855">
              <a:off x="449358" y="662347"/>
              <a:ext cx="6532414" cy="4798355"/>
            </a:xfrm>
            <a:custGeom>
              <a:avLst/>
              <a:gdLst/>
              <a:ahLst/>
              <a:cxnLst/>
              <a:rect l="l" t="t" r="r" b="b"/>
              <a:pathLst>
                <a:path w="6532414" h="4798355">
                  <a:moveTo>
                    <a:pt x="0" y="0"/>
                  </a:moveTo>
                  <a:lnTo>
                    <a:pt x="6532414" y="0"/>
                  </a:lnTo>
                  <a:lnTo>
                    <a:pt x="6532414" y="4798354"/>
                  </a:lnTo>
                  <a:lnTo>
                    <a:pt x="0" y="4798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TextBox 6"/>
            <p:cNvSpPr txBox="1"/>
            <p:nvPr/>
          </p:nvSpPr>
          <p:spPr>
            <a:xfrm rot="-1173528">
              <a:off x="1414321" y="1725854"/>
              <a:ext cx="4120356" cy="510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Vems röst hörs?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1180699">
              <a:off x="1814855" y="2651182"/>
              <a:ext cx="4120356" cy="1424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Vem får bestämma och vem lyssnar man på?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05335" y="4399463"/>
            <a:ext cx="4914566" cy="4010970"/>
            <a:chOff x="0" y="0"/>
            <a:chExt cx="6552755" cy="5347960"/>
          </a:xfrm>
        </p:grpSpPr>
        <p:sp>
          <p:nvSpPr>
            <p:cNvPr id="9" name="Freeform 9"/>
            <p:cNvSpPr/>
            <p:nvPr/>
          </p:nvSpPr>
          <p:spPr>
            <a:xfrm rot="690901">
              <a:off x="367935" y="537597"/>
              <a:ext cx="5816885" cy="4272766"/>
            </a:xfrm>
            <a:custGeom>
              <a:avLst/>
              <a:gdLst/>
              <a:ahLst/>
              <a:cxnLst/>
              <a:rect l="l" t="t" r="r" b="b"/>
              <a:pathLst>
                <a:path w="5816885" h="4272766">
                  <a:moveTo>
                    <a:pt x="0" y="0"/>
                  </a:moveTo>
                  <a:lnTo>
                    <a:pt x="5816885" y="0"/>
                  </a:lnTo>
                  <a:lnTo>
                    <a:pt x="5816885" y="4272766"/>
                  </a:lnTo>
                  <a:lnTo>
                    <a:pt x="0" y="4272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TextBox 10"/>
            <p:cNvSpPr txBox="1"/>
            <p:nvPr/>
          </p:nvSpPr>
          <p:spPr>
            <a:xfrm rot="570594">
              <a:off x="1011232" y="2467728"/>
              <a:ext cx="4568801" cy="1271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Vilka antaganden ligger till grund för framtidsvisionerna?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607278">
              <a:off x="1580028" y="1313626"/>
              <a:ext cx="4120356" cy="967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Vems åsikter har inflytande?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64748" y="5497742"/>
            <a:ext cx="4423943" cy="3695969"/>
            <a:chOff x="0" y="0"/>
            <a:chExt cx="5898590" cy="4927958"/>
          </a:xfrm>
        </p:grpSpPr>
        <p:sp>
          <p:nvSpPr>
            <p:cNvPr id="13" name="Freeform 13"/>
            <p:cNvSpPr/>
            <p:nvPr/>
          </p:nvSpPr>
          <p:spPr>
            <a:xfrm rot="878256">
              <a:off x="391733" y="585333"/>
              <a:ext cx="5115124" cy="3757291"/>
            </a:xfrm>
            <a:custGeom>
              <a:avLst/>
              <a:gdLst/>
              <a:ahLst/>
              <a:cxnLst/>
              <a:rect l="l" t="t" r="r" b="b"/>
              <a:pathLst>
                <a:path w="5115124" h="3757291">
                  <a:moveTo>
                    <a:pt x="0" y="0"/>
                  </a:moveTo>
                  <a:lnTo>
                    <a:pt x="5115124" y="0"/>
                  </a:lnTo>
                  <a:lnTo>
                    <a:pt x="5115124" y="3757292"/>
                  </a:lnTo>
                  <a:lnTo>
                    <a:pt x="0" y="3757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TextBox 14"/>
            <p:cNvSpPr txBox="1"/>
            <p:nvPr/>
          </p:nvSpPr>
          <p:spPr>
            <a:xfrm rot="676459">
              <a:off x="1067564" y="1333208"/>
              <a:ext cx="4120356" cy="1424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Vem får vara med och forma framtider?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74756" y="1484134"/>
            <a:ext cx="693104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Framtidsmakt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84281" y="2950758"/>
            <a:ext cx="12094807" cy="1908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 är makten att påverka vad som anses möjligt eller önskvärt i framtiden. Att utöka framtidsmakten kräver färdigheter i framtidstänkande.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468609" y="9367886"/>
            <a:ext cx="216159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59" r="-3665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999040" y="1409316"/>
            <a:ext cx="1381127" cy="1132635"/>
            <a:chOff x="0" y="0"/>
            <a:chExt cx="6350000" cy="5207508"/>
          </a:xfrm>
        </p:grpSpPr>
        <p:sp>
          <p:nvSpPr>
            <p:cNvPr id="7" name="Freeform 7"/>
            <p:cNvSpPr/>
            <p:nvPr/>
          </p:nvSpPr>
          <p:spPr>
            <a:xfrm>
              <a:off x="-39497" y="-61722"/>
              <a:ext cx="6392672" cy="5269357"/>
            </a:xfrm>
            <a:custGeom>
              <a:avLst/>
              <a:gdLst/>
              <a:ahLst/>
              <a:cxnLst/>
              <a:rect l="l" t="t" r="r" b="b"/>
              <a:pathLst>
                <a:path w="6392672" h="5269357">
                  <a:moveTo>
                    <a:pt x="3099054" y="1616837"/>
                  </a:moveTo>
                  <a:cubicBezTo>
                    <a:pt x="3138805" y="1784858"/>
                    <a:pt x="3143250" y="1956562"/>
                    <a:pt x="3138424" y="2128012"/>
                  </a:cubicBezTo>
                  <a:cubicBezTo>
                    <a:pt x="3110103" y="3143885"/>
                    <a:pt x="2652395" y="3938143"/>
                    <a:pt x="1875028" y="4564507"/>
                  </a:cubicBezTo>
                  <a:cubicBezTo>
                    <a:pt x="1517904" y="4852289"/>
                    <a:pt x="1114806" y="5057267"/>
                    <a:pt x="681609" y="5204460"/>
                  </a:cubicBezTo>
                  <a:cubicBezTo>
                    <a:pt x="624205" y="5224018"/>
                    <a:pt x="567690" y="5246243"/>
                    <a:pt x="505333" y="5269357"/>
                  </a:cubicBezTo>
                  <a:cubicBezTo>
                    <a:pt x="505333" y="5182362"/>
                    <a:pt x="512191" y="5099685"/>
                    <a:pt x="503428" y="5018659"/>
                  </a:cubicBezTo>
                  <a:cubicBezTo>
                    <a:pt x="494030" y="4931791"/>
                    <a:pt x="528574" y="4885055"/>
                    <a:pt x="599694" y="4838446"/>
                  </a:cubicBezTo>
                  <a:cubicBezTo>
                    <a:pt x="866013" y="4663948"/>
                    <a:pt x="1132586" y="4488942"/>
                    <a:pt x="1388999" y="4300347"/>
                  </a:cubicBezTo>
                  <a:cubicBezTo>
                    <a:pt x="1700911" y="4070858"/>
                    <a:pt x="1939544" y="3778123"/>
                    <a:pt x="2073910" y="3409950"/>
                  </a:cubicBezTo>
                  <a:cubicBezTo>
                    <a:pt x="2183130" y="3110611"/>
                    <a:pt x="2225040" y="2802636"/>
                    <a:pt x="2162556" y="2486279"/>
                  </a:cubicBezTo>
                  <a:cubicBezTo>
                    <a:pt x="2151888" y="2432177"/>
                    <a:pt x="2134235" y="2377948"/>
                    <a:pt x="2110232" y="2328291"/>
                  </a:cubicBezTo>
                  <a:cubicBezTo>
                    <a:pt x="2046732" y="2196846"/>
                    <a:pt x="1914779" y="2134362"/>
                    <a:pt x="1751203" y="2162429"/>
                  </a:cubicBezTo>
                  <a:cubicBezTo>
                    <a:pt x="1630045" y="2183257"/>
                    <a:pt x="1511173" y="2217293"/>
                    <a:pt x="1390777" y="2242566"/>
                  </a:cubicBezTo>
                  <a:cubicBezTo>
                    <a:pt x="1047496" y="2314448"/>
                    <a:pt x="721106" y="2280285"/>
                    <a:pt x="430784" y="2068322"/>
                  </a:cubicBezTo>
                  <a:cubicBezTo>
                    <a:pt x="185039" y="1888998"/>
                    <a:pt x="64262" y="1639570"/>
                    <a:pt x="42545" y="1337564"/>
                  </a:cubicBezTo>
                  <a:cubicBezTo>
                    <a:pt x="0" y="747522"/>
                    <a:pt x="435356" y="193675"/>
                    <a:pt x="1053592" y="87249"/>
                  </a:cubicBezTo>
                  <a:cubicBezTo>
                    <a:pt x="1560449" y="0"/>
                    <a:pt x="2011299" y="138557"/>
                    <a:pt x="2400935" y="470027"/>
                  </a:cubicBezTo>
                  <a:cubicBezTo>
                    <a:pt x="2758821" y="774446"/>
                    <a:pt x="2990723" y="1158875"/>
                    <a:pt x="3099054" y="1616837"/>
                  </a:cubicBezTo>
                  <a:close/>
                  <a:moveTo>
                    <a:pt x="6348603" y="1616837"/>
                  </a:moveTo>
                  <a:cubicBezTo>
                    <a:pt x="6240399" y="1158875"/>
                    <a:pt x="6008370" y="774446"/>
                    <a:pt x="5650611" y="470027"/>
                  </a:cubicBezTo>
                  <a:cubicBezTo>
                    <a:pt x="5260848" y="138557"/>
                    <a:pt x="4809998" y="0"/>
                    <a:pt x="4303141" y="87249"/>
                  </a:cubicBezTo>
                  <a:cubicBezTo>
                    <a:pt x="3684905" y="193675"/>
                    <a:pt x="3249422" y="747522"/>
                    <a:pt x="3291840" y="1337564"/>
                  </a:cubicBezTo>
                  <a:cubicBezTo>
                    <a:pt x="3313557" y="1639570"/>
                    <a:pt x="3434334" y="1888998"/>
                    <a:pt x="3680079" y="2068322"/>
                  </a:cubicBezTo>
                  <a:cubicBezTo>
                    <a:pt x="3970401" y="2280285"/>
                    <a:pt x="4296791" y="2314448"/>
                    <a:pt x="4640072" y="2242566"/>
                  </a:cubicBezTo>
                  <a:cubicBezTo>
                    <a:pt x="4760595" y="2217293"/>
                    <a:pt x="4879340" y="2183257"/>
                    <a:pt x="5000498" y="2162429"/>
                  </a:cubicBezTo>
                  <a:cubicBezTo>
                    <a:pt x="5163947" y="2134362"/>
                    <a:pt x="5296027" y="2196846"/>
                    <a:pt x="5359527" y="2328291"/>
                  </a:cubicBezTo>
                  <a:cubicBezTo>
                    <a:pt x="5383530" y="2377821"/>
                    <a:pt x="5401183" y="2432177"/>
                    <a:pt x="5411851" y="2486279"/>
                  </a:cubicBezTo>
                  <a:cubicBezTo>
                    <a:pt x="5474335" y="2802636"/>
                    <a:pt x="5432552" y="3110611"/>
                    <a:pt x="5323205" y="3409950"/>
                  </a:cubicBezTo>
                  <a:cubicBezTo>
                    <a:pt x="5188839" y="3777996"/>
                    <a:pt x="4950333" y="4070858"/>
                    <a:pt x="4638294" y="4300347"/>
                  </a:cubicBezTo>
                  <a:cubicBezTo>
                    <a:pt x="4381881" y="4488942"/>
                    <a:pt x="4115308" y="4663948"/>
                    <a:pt x="3848989" y="4838446"/>
                  </a:cubicBezTo>
                  <a:cubicBezTo>
                    <a:pt x="3777869" y="4885055"/>
                    <a:pt x="3743452" y="4931791"/>
                    <a:pt x="3752723" y="5018659"/>
                  </a:cubicBezTo>
                  <a:cubicBezTo>
                    <a:pt x="3761486" y="5099685"/>
                    <a:pt x="3754628" y="5182362"/>
                    <a:pt x="3754628" y="5269357"/>
                  </a:cubicBezTo>
                  <a:cubicBezTo>
                    <a:pt x="3816985" y="5246243"/>
                    <a:pt x="3873500" y="5224018"/>
                    <a:pt x="3930904" y="5204460"/>
                  </a:cubicBezTo>
                  <a:cubicBezTo>
                    <a:pt x="4364228" y="5057267"/>
                    <a:pt x="4767199" y="4852289"/>
                    <a:pt x="5124323" y="4564507"/>
                  </a:cubicBezTo>
                  <a:cubicBezTo>
                    <a:pt x="5901690" y="3938143"/>
                    <a:pt x="6359271" y="3143885"/>
                    <a:pt x="6387719" y="2128012"/>
                  </a:cubicBezTo>
                  <a:cubicBezTo>
                    <a:pt x="6392672" y="1956562"/>
                    <a:pt x="6388227" y="1784858"/>
                    <a:pt x="6348603" y="1616837"/>
                  </a:cubicBezTo>
                  <a:close/>
                </a:path>
              </a:pathLst>
            </a:custGeom>
            <a:solidFill>
              <a:srgbClr val="00A79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84571" y="3164386"/>
            <a:ext cx="6544717" cy="490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Det finns många framtider.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Att utöka framtidsmakten breddar framtidsutsikterna och hjälper till att hitta framtider som är så bra som möjligt för så många som möjligt.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92402" y="9367886"/>
            <a:ext cx="223780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2170143" y="545306"/>
            <a:ext cx="13947715" cy="8892926"/>
            <a:chOff x="0" y="-390525"/>
            <a:chExt cx="18596953" cy="11857235"/>
          </a:xfrm>
        </p:grpSpPr>
        <p:sp>
          <p:nvSpPr>
            <p:cNvPr id="4" name="TextBox 4"/>
            <p:cNvSpPr txBox="1"/>
            <p:nvPr/>
          </p:nvSpPr>
          <p:spPr>
            <a:xfrm>
              <a:off x="0" y="-390525"/>
              <a:ext cx="18596953" cy="1363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40"/>
                </a:lnSpc>
              </a:pPr>
              <a:r>
                <a:rPr lang="en-US" sz="4800" b="1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Tillämpad Delfoi övning</a:t>
              </a:r>
            </a:p>
          </p:txBody>
        </p:sp>
        <p:sp>
          <p:nvSpPr>
            <p:cNvPr id="5" name="AutoShape 5"/>
            <p:cNvSpPr/>
            <p:nvPr/>
          </p:nvSpPr>
          <p:spPr>
            <a:xfrm flipH="1">
              <a:off x="4970317" y="6558521"/>
              <a:ext cx="8656320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323877" y="2230361"/>
              <a:ext cx="0" cy="865632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395056" y="1473199"/>
              <a:ext cx="1940385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Sannolikt</a:t>
              </a:r>
              <a:endParaRPr lang="en-US" sz="2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4317809" y="6336271"/>
              <a:ext cx="2127332" cy="5270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Önskvärd</a:t>
              </a:r>
              <a:endParaRPr lang="en-US" sz="2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261508" y="10953749"/>
              <a:ext cx="2256165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Osannolikt</a:t>
              </a:r>
              <a:endParaRPr lang="en-US" sz="2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51809" y="6336271"/>
              <a:ext cx="1863460" cy="527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Oönskad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621004" y="9367886"/>
            <a:ext cx="200920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1753004" y="3657853"/>
            <a:ext cx="13947715" cy="1390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9"/>
              </a:lnSpc>
            </a:pP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Tänk</a:t>
            </a:r>
            <a:r>
              <a:rPr lang="en-US" sz="5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om.</a:t>
            </a:r>
            <a:r>
              <a:rPr lang="en-US" sz="5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5958" y="7388798"/>
            <a:ext cx="9669701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Tänk om kommunernas budget utformades så att byarna först själva fick bestämma vad de vill satsa på?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53004" y="5543488"/>
            <a:ext cx="6863470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Tänk om byarna var kärnan för innovation och ny teknologi?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69315" y="6398198"/>
            <a:ext cx="720437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Tänk om all mat måste produceras själv?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92744" y="470536"/>
            <a:ext cx="8507976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Tänk om varje by eller bygrupp på landsbygden hade sin egen energiproduktion?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62500" y="4676775"/>
            <a:ext cx="7079107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Tänk om byboende byggde på gemensamt ägande och alla därmed hade möjlighet att bo på landsbygden?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70514" y="2346961"/>
            <a:ext cx="1034247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Tänk om man bodde på landsbygden i modulära, flyttbara hem som anpassar sig efter livssituation och årstid?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544801" y="9367886"/>
            <a:ext cx="20854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2635777" y="1613984"/>
            <a:ext cx="13947715" cy="294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9"/>
              </a:lnSpc>
            </a:pP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Föreställ</a:t>
            </a:r>
            <a:r>
              <a:rPr lang="en-US" sz="5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dig </a:t>
            </a: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en</a:t>
            </a:r>
            <a:r>
              <a:rPr lang="en-US" sz="5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önskvärd</a:t>
            </a:r>
            <a:r>
              <a:rPr lang="en-US" sz="5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framtid</a:t>
            </a:r>
            <a:endParaRPr lang="en-US" sz="5999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ctr">
              <a:lnSpc>
                <a:spcPts val="12299"/>
              </a:lnSpc>
            </a:pPr>
            <a:endParaRPr lang="en-US" sz="5999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66706" y="4273592"/>
            <a:ext cx="5154588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Er by </a:t>
            </a:r>
            <a:r>
              <a:rPr lang="en-US" sz="400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år</a:t>
            </a:r>
            <a:r>
              <a:rPr lang="en-US" sz="400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2040</a:t>
            </a:r>
          </a:p>
          <a:p>
            <a:pPr algn="ctr">
              <a:lnSpc>
                <a:spcPts val="4440"/>
              </a:lnSpc>
              <a:spcBef>
                <a:spcPct val="0"/>
              </a:spcBef>
            </a:pP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Vad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är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annorlunda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algn="ctr">
              <a:lnSpc>
                <a:spcPts val="4440"/>
              </a:lnSpc>
              <a:spcBef>
                <a:spcPct val="0"/>
              </a:spcBef>
            </a:pP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Vad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har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hänt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algn="ctr">
              <a:lnSpc>
                <a:spcPts val="4440"/>
              </a:lnSpc>
              <a:spcBef>
                <a:spcPct val="0"/>
              </a:spcBef>
            </a:pP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Hurdant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är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det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då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3087" y="7381948"/>
            <a:ext cx="11161826" cy="591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Självständigt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arbete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5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minuter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grupp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10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minuter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44802" y="9367886"/>
            <a:ext cx="208540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1340977" y="1314766"/>
            <a:ext cx="13947715" cy="1390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9"/>
              </a:lnSpc>
            </a:pPr>
            <a:r>
              <a:rPr lang="en-US" sz="5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En önskvärd framtid för byn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88779" y="3491977"/>
            <a:ext cx="11310442" cy="453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 arbetar först några minuter självständigt.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Skriv ner på papper:</a:t>
            </a:r>
          </a:p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Vad i nuet vill du stärka för att framtiden ska bli bättre?</a:t>
            </a:r>
          </a:p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Vad vill du bevara, vad skulle du lämna bort, vad behövs mer av?</a:t>
            </a:r>
          </a:p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Behövs det något helt nytt?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Försök vara så konkret som möjligt.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ts val="324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44800" y="9367886"/>
            <a:ext cx="208540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1602915" y="862327"/>
            <a:ext cx="13947715" cy="1390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9"/>
              </a:lnSpc>
            </a:pPr>
            <a:r>
              <a:rPr lang="en-US" sz="5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Skapa en gemensam uppfattning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76717" y="2541186"/>
            <a:ext cx="12145631" cy="734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Arbeta i smågrupper i 10 minuter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 med er era egna önskvärda framtider till smågruppen.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708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Diskutera tillsammans: Vad har ni gemensamt? Vad är olika?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Diskussionsregler: Lyssna. Var vänlig mot andra.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Acceptera olika åsikter och respektera dem.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708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Välj en gemensam önskvärd framtid: Ni kan kombinera era framtidsvisioner, eller om det behövs, rösta mellan olika alternativ, till exempel så att varje person får två röster.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708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Skriv ner på papper: Utifrån den valda framtidsvisionen, formulera en kort och så konkret framtidsbild som möjligt i några meningar.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708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Presentera er framtidsbild för de andra på en minut.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708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708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949"/>
              </a:lnSpc>
              <a:spcBef>
                <a:spcPct val="0"/>
              </a:spcBef>
            </a:pPr>
            <a:endParaRPr lang="en-US" sz="2708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68600" y="9367886"/>
            <a:ext cx="216160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2017014" y="1220622"/>
            <a:ext cx="12430986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9"/>
              </a:lnSpc>
            </a:pPr>
            <a:r>
              <a:rPr lang="en-US" sz="5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Handlingsplan: </a:t>
            </a:r>
          </a:p>
          <a:p>
            <a:pPr algn="l">
              <a:lnSpc>
                <a:spcPts val="2999"/>
              </a:lnSpc>
            </a:pPr>
            <a:r>
              <a:rPr lang="en-US" sz="5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Mot en gemensam framtid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17014" y="3970253"/>
            <a:ext cx="15110226" cy="389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  <a:spcBef>
                <a:spcPct val="0"/>
              </a:spcBef>
            </a:pPr>
            <a:endParaRPr/>
          </a:p>
          <a:p>
            <a:pPr marL="690890" lvl="1" indent="-345445" algn="just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Hur når vi den framtidsbild vi har skapat?</a:t>
            </a:r>
          </a:p>
          <a:p>
            <a:pPr marL="690890" lvl="1" indent="-345445" algn="just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Vem behöver vara med: Vilken typ av samarbete kan vi göra och med vem?</a:t>
            </a:r>
          </a:p>
          <a:p>
            <a:pPr marL="690890" lvl="1" indent="-345445" algn="just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Vem behöver vi nå ut till och vem behöver höra vårt budskap?</a:t>
            </a:r>
          </a:p>
          <a:p>
            <a:pPr marL="690890" lvl="1" indent="-345445" algn="just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Vilka konkreta åtgärder krävs för att saker ska förändras i den riktning vi önskar?</a:t>
            </a:r>
          </a:p>
          <a:p>
            <a:pPr marL="690890" lvl="1" indent="-345445" algn="just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Behövs nya metoder eller strukturer för delaktighet?</a:t>
            </a:r>
          </a:p>
          <a:p>
            <a:pPr algn="just">
              <a:lnSpc>
                <a:spcPts val="3840"/>
              </a:lnSpc>
              <a:spcBef>
                <a:spcPct val="0"/>
              </a:spcBef>
            </a:pPr>
            <a:endParaRPr lang="en-US" sz="3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92405" y="9367886"/>
            <a:ext cx="22378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2308380" y="2159507"/>
            <a:ext cx="10865744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57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Målsättningar för workshopen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76324" y="3746753"/>
            <a:ext cx="11170707" cy="5737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Skapa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gemensam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framtidsbild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av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inflytelserik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där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byarnas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röst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hörs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Stärka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bybornas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röst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beslutsfattande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som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berör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dem.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Hitta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nya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idéer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och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metoder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för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att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bredda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Göra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upp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handlingsplan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för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att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nå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den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önskade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6" name="AutoShape 6"/>
          <p:cNvSpPr/>
          <p:nvPr/>
        </p:nvSpPr>
        <p:spPr>
          <a:xfrm>
            <a:off x="2308380" y="3421506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5693504" y="9367885"/>
            <a:ext cx="195450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  <p:sp>
        <p:nvSpPr>
          <p:cNvPr id="8" name="Freeform 8"/>
          <p:cNvSpPr/>
          <p:nvPr/>
        </p:nvSpPr>
        <p:spPr>
          <a:xfrm>
            <a:off x="14531801" y="784273"/>
            <a:ext cx="3116213" cy="3131341"/>
          </a:xfrm>
          <a:custGeom>
            <a:avLst/>
            <a:gdLst/>
            <a:ahLst/>
            <a:cxnLst/>
            <a:rect l="l" t="t" r="r" b="b"/>
            <a:pathLst>
              <a:path w="3116213" h="3131341">
                <a:moveTo>
                  <a:pt x="0" y="0"/>
                </a:moveTo>
                <a:lnTo>
                  <a:pt x="3116213" y="0"/>
                </a:lnTo>
                <a:lnTo>
                  <a:pt x="3116213" y="3131340"/>
                </a:lnTo>
                <a:lnTo>
                  <a:pt x="0" y="31313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59" r="-3665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-848120">
            <a:off x="1182860" y="800991"/>
            <a:ext cx="2037438" cy="1515113"/>
          </a:xfrm>
          <a:custGeom>
            <a:avLst/>
            <a:gdLst/>
            <a:ahLst/>
            <a:cxnLst/>
            <a:rect l="l" t="t" r="r" b="b"/>
            <a:pathLst>
              <a:path w="2037438" h="1515113">
                <a:moveTo>
                  <a:pt x="0" y="0"/>
                </a:moveTo>
                <a:lnTo>
                  <a:pt x="2037438" y="0"/>
                </a:lnTo>
                <a:lnTo>
                  <a:pt x="2037438" y="1515113"/>
                </a:lnTo>
                <a:lnTo>
                  <a:pt x="0" y="151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2532847" y="2618151"/>
            <a:ext cx="3948510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Tilläggsinfo </a:t>
            </a:r>
          </a:p>
          <a:p>
            <a:pPr algn="just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(lisätietoa)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32847" y="4105312"/>
            <a:ext cx="6611153" cy="5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 tooltip="https://www.sitra.fi/julkaisut/tulevaisuusvalta/"/>
              </a:rPr>
              <a:t>Tulevaisuusvalta - Sitra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www.sitra.fi/app/uploads/2021/01/tulevaisuustaajuus-kasikirja-tyopajan-vetajalle.pdf"/>
              </a:rPr>
              <a:t>Tulevaisuustaajuus: Käsikirja työpajan vetäjälle - Sitra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7" tooltip="https://www.sitra.fi/hankkeet/tulevaisuuden-tekijan-tyokalupakki/"/>
              </a:rPr>
              <a:t>Tulevaisuuden tekijän työkalupakki - Sitra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8" tooltip="https://www.hdl.fi/tulevaisuusvalta/"/>
              </a:rPr>
              <a:t>Kohti ihmisarvoista tulevaisuusvaltaa - Diakonissalaitos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9" tooltip="https://kansalaisareena.fi/hankkeet/ennakointi/tulevaisuusvalta-blogi/"/>
              </a:rPr>
              <a:t>Kansalaisareenan Tulevaisuusvalta-blogisarja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10" tooltip="https://www.pohjois-savonkylat.fi/tutustu-hankkeisiimme/tulevaisuuden-kylat-ja-korttelit/"/>
              </a:rPr>
              <a:t>Tulevaisuuden kylät ja korttelit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700" u="sng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  <a:hlinkClick r:id="rId10" tooltip="https://www.pohjois-savonkylat.fi/tutustu-hankkeisiimme/tulevaisuuden-kylat-ja-korttelit/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700" u="sng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  <a:hlinkClick r:id="rId10" tooltip="https://www.pohjois-savonkylat.fi/tutustu-hankkeisiimme/tulevaisuuden-kylat-ja-korttelit/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44804" y="9367886"/>
            <a:ext cx="208540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8187189" y="3092319"/>
            <a:ext cx="2285405" cy="79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0"/>
              </a:lnSpc>
            </a:pPr>
            <a:r>
              <a:rPr lang="en-US" sz="59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Källor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87189" y="4605445"/>
            <a:ext cx="9460825" cy="379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43" lvl="1" indent="-291471" algn="l">
              <a:lnSpc>
                <a:spcPts val="3780"/>
              </a:lnSpc>
              <a:buFont typeface="Arial"/>
              <a:buChar char="•"/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2" tooltip="https://www.sitra.fi/julkaisut/tulevaisuusvalta/"/>
              </a:rPr>
              <a:t>Tulevaisuusvalta - Sitra</a:t>
            </a:r>
          </a:p>
          <a:p>
            <a:pPr marL="582943" lvl="1" indent="-291471" algn="l">
              <a:lnSpc>
                <a:spcPts val="3780"/>
              </a:lnSpc>
              <a:buFont typeface="Arial"/>
              <a:buChar char="•"/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3" tooltip="https://www.sitra.fi/julkaisut/kaikki-mukaan-tulevaisuuskeskusteluun-mutta-miten/"/>
              </a:rPr>
              <a:t>Kaikki mukaan tulevaisuuskeskusteluun – mutta miten? - Sitra</a:t>
            </a:r>
          </a:p>
          <a:p>
            <a:pPr marL="582943" lvl="1" indent="-291471" algn="l">
              <a:lnSpc>
                <a:spcPts val="3780"/>
              </a:lnSpc>
              <a:buFont typeface="Arial"/>
              <a:buChar char="•"/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4" tooltip="https://www.hdl.fi/wp-content/uploads/2024/06/Diakonissalaitos-opas-jokaisesta-tulevaisuusosallinen-2024.pdf"/>
              </a:rPr>
              <a:t>Jokaisesta tulevaisuusosallinen_2024 Diakonissalaitos</a:t>
            </a:r>
          </a:p>
          <a:p>
            <a:pPr marL="582943" lvl="1" indent="-291471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Tulevaisuustaajuus </a:t>
            </a: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 tooltip="https://www.pohjois-savonkylat.fi/tutustu-hankkeisiimme/tulevaisuuden-kylat-ja-korttelit/"/>
              </a:rPr>
              <a:t>Tulevaisuuden kylät ja korttelit</a:t>
            </a:r>
          </a:p>
          <a:p>
            <a:pPr marL="582943" lvl="1" indent="-291471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7.5. KyläVisio-webinaarin esitykset </a:t>
            </a: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suomenkylat.fi/materiaalipankki/tilaisuuksien-materiaalit"/>
              </a:rPr>
              <a:t>KyläVisio-webinaari</a:t>
            </a:r>
          </a:p>
          <a:p>
            <a:pPr marL="582943" lvl="1" indent="-291471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KyläVisio-hankkeen työpajat 2024–2025 (SataKylät ry ja Kymenlaakson Kylät ry)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7"/>
              <a:stretch>
                <a:fillRect l="-36659" r="-3665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>
            <a:off x="8187189" y="4174628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92401" y="9367886"/>
            <a:ext cx="22378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99040" y="3631296"/>
            <a:ext cx="2723833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1811685" y="1375934"/>
            <a:ext cx="7020689" cy="6080572"/>
            <a:chOff x="0" y="0"/>
            <a:chExt cx="6202680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79D">
                <a:alpha val="19608"/>
              </a:srgbClr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310251" y="5189421"/>
            <a:ext cx="3189776" cy="3683344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t="-14909" b="-1490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99040" y="2454718"/>
            <a:ext cx="2343845" cy="92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Tack!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06957" y="8642985"/>
            <a:ext cx="871855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logo</a:t>
            </a:r>
          </a:p>
          <a:p>
            <a:pPr algn="ctr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99040" y="4313121"/>
            <a:ext cx="7324211" cy="273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Utbildarens namn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telefonnummer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e-post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3447872" y="1485900"/>
            <a:ext cx="9827816" cy="92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Utbildningens</a:t>
            </a:r>
            <a:r>
              <a:rPr lang="en-US" sz="6800" dirty="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innehåll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09563" y="3658046"/>
            <a:ext cx="11802567" cy="5737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Framtidstänkande</a:t>
            </a: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Vad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är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Utvidgande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av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Etiska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riktlinjer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för den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som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utvidgar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framtidsmakten</a:t>
            </a: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Metoder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och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verktyg</a:t>
            </a: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Idéer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för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användning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av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metoden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algn="l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447872" y="3413315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13275862" y="9381868"/>
            <a:ext cx="1624236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13099" y="9381868"/>
            <a:ext cx="20890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2913977" y="1103474"/>
            <a:ext cx="12460045" cy="7784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0"/>
              </a:lnSpc>
            </a:pPr>
            <a:r>
              <a:rPr lang="en-US" sz="34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Kom som du är, var sådan som du kommer</a:t>
            </a:r>
          </a:p>
          <a:p>
            <a:pPr algn="ctr">
              <a:lnSpc>
                <a:spcPts val="5945"/>
              </a:lnSpc>
            </a:pPr>
            <a:endParaRPr lang="en-US" sz="3400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ctr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Det finns inga rätt eller fel svar.</a:t>
            </a:r>
          </a:p>
          <a:p>
            <a:pPr algn="ctr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Det finns bara frihet att visionera.</a:t>
            </a:r>
          </a:p>
          <a:p>
            <a:pPr algn="ctr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Idag utvärderar vi inte, vi delar bara idéer.</a:t>
            </a:r>
          </a:p>
          <a:p>
            <a:pPr algn="ctr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Här behöver du inte veta allt – det räcker att du är med.</a:t>
            </a:r>
          </a:p>
          <a:p>
            <a:pPr algn="ctr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 behöver inte vara överens – så länge vi lyssnar på varandra.</a:t>
            </a:r>
          </a:p>
          <a:p>
            <a:pPr algn="ctr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Alla perspektiv är värdefulla.</a:t>
            </a:r>
          </a:p>
          <a:p>
            <a:pPr algn="ctr">
              <a:lnSpc>
                <a:spcPts val="4611"/>
              </a:lnSpc>
            </a:pPr>
            <a:endParaRPr lang="en-US"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Ju galnare idé, desto bättre utgångspunkt för visionering!</a:t>
            </a:r>
          </a:p>
          <a:p>
            <a:pPr algn="ctr">
              <a:lnSpc>
                <a:spcPts val="6355"/>
              </a:lnSpc>
            </a:pPr>
            <a:endParaRPr lang="en-US"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5945"/>
              </a:lnSpc>
            </a:pPr>
            <a:endParaRPr lang="en-US"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544800" y="9367886"/>
            <a:ext cx="20610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46500" y="471619"/>
            <a:ext cx="6593969" cy="9326689"/>
          </a:xfrm>
          <a:custGeom>
            <a:avLst/>
            <a:gdLst/>
            <a:ahLst/>
            <a:cxnLst/>
            <a:rect l="l" t="t" r="r" b="b"/>
            <a:pathLst>
              <a:path w="6593969" h="9326689">
                <a:moveTo>
                  <a:pt x="0" y="0"/>
                </a:moveTo>
                <a:lnTo>
                  <a:pt x="6593969" y="0"/>
                </a:lnTo>
                <a:lnTo>
                  <a:pt x="6593969" y="9326689"/>
                </a:lnTo>
                <a:lnTo>
                  <a:pt x="0" y="93266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9" b="-109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2261103" y="471619"/>
            <a:ext cx="6593969" cy="9326689"/>
          </a:xfrm>
          <a:custGeom>
            <a:avLst/>
            <a:gdLst/>
            <a:ahLst/>
            <a:cxnLst/>
            <a:rect l="l" t="t" r="r" b="b"/>
            <a:pathLst>
              <a:path w="6593969" h="9326689">
                <a:moveTo>
                  <a:pt x="0" y="0"/>
                </a:moveTo>
                <a:lnTo>
                  <a:pt x="6593968" y="0"/>
                </a:lnTo>
                <a:lnTo>
                  <a:pt x="6593968" y="9326689"/>
                </a:lnTo>
                <a:lnTo>
                  <a:pt x="0" y="9326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9" b="-109"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05" r="-3660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-765855">
            <a:off x="2308285" y="515469"/>
            <a:ext cx="2424198" cy="1780684"/>
          </a:xfrm>
          <a:custGeom>
            <a:avLst/>
            <a:gdLst/>
            <a:ahLst/>
            <a:cxnLst/>
            <a:rect l="l" t="t" r="r" b="b"/>
            <a:pathLst>
              <a:path w="2424198" h="1780684">
                <a:moveTo>
                  <a:pt x="0" y="0"/>
                </a:moveTo>
                <a:lnTo>
                  <a:pt x="2424199" y="0"/>
                </a:lnTo>
                <a:lnTo>
                  <a:pt x="2424199" y="1780684"/>
                </a:lnTo>
                <a:lnTo>
                  <a:pt x="0" y="1780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2999333" y="2795556"/>
            <a:ext cx="6144667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0"/>
              </a:lnSpc>
            </a:pPr>
            <a:r>
              <a:rPr lang="en-US" sz="4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Framtiden förutsägs inte – den skapas tillsammans.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79179" y="6003887"/>
            <a:ext cx="5226745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Kort presentationsrunda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38454" y="9367886"/>
            <a:ext cx="20610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8194180" y="808909"/>
            <a:ext cx="9065120" cy="1382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3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Vilken framtid?</a:t>
            </a:r>
          </a:p>
          <a:p>
            <a:pPr algn="l">
              <a:lnSpc>
                <a:spcPts val="5300"/>
              </a:lnSpc>
            </a:pPr>
            <a:r>
              <a:rPr lang="en-US" sz="53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Vems framtid?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70789" y="2619717"/>
            <a:ext cx="10093820" cy="600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9" lvl="1" indent="-367035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Vad har påverkat hur vi tänker om framtiden?</a:t>
            </a:r>
          </a:p>
          <a:p>
            <a:pPr marL="734069" lvl="1" indent="-367035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Vad grundar sig våra framtidsbilder på?</a:t>
            </a:r>
          </a:p>
          <a:p>
            <a:pPr marL="734069" lvl="1" indent="-367035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Vilkas röster hörs eller hörs inte i samtalet om framtiden? </a:t>
            </a:r>
          </a:p>
          <a:p>
            <a:pPr marL="734069" lvl="1" indent="-367035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Vems röster borde höras mer?</a:t>
            </a:r>
          </a:p>
          <a:p>
            <a:pPr marL="734069" lvl="1" indent="-367035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Låter vi någon annan definiera framtiden åt oss?</a:t>
            </a:r>
          </a:p>
          <a:p>
            <a:pPr marL="734069" lvl="1" indent="-367035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Vågar vi modigt föreställa oss annorlunda framtider?</a:t>
            </a:r>
          </a:p>
          <a:p>
            <a:pPr algn="l">
              <a:lnSpc>
                <a:spcPts val="4760"/>
              </a:lnSpc>
            </a:pPr>
            <a:endParaRPr lang="en-US" sz="3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66150" r="-66150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>
            <a:off x="8194180" y="2281579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11207664" y="9367886"/>
            <a:ext cx="367873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Byaverksamhetens nya riktning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544800" y="9367886"/>
            <a:ext cx="206109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4500" y="581899"/>
            <a:ext cx="17419000" cy="9123201"/>
          </a:xfrm>
          <a:custGeom>
            <a:avLst/>
            <a:gdLst/>
            <a:ahLst/>
            <a:cxnLst/>
            <a:rect l="l" t="t" r="r" b="b"/>
            <a:pathLst>
              <a:path w="17419000" h="9123201">
                <a:moveTo>
                  <a:pt x="0" y="0"/>
                </a:moveTo>
                <a:lnTo>
                  <a:pt x="17419000" y="0"/>
                </a:lnTo>
                <a:lnTo>
                  <a:pt x="17419000" y="9123202"/>
                </a:lnTo>
                <a:lnTo>
                  <a:pt x="0" y="9123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422" y="461642"/>
            <a:ext cx="17709156" cy="9363716"/>
          </a:xfrm>
          <a:custGeom>
            <a:avLst/>
            <a:gdLst/>
            <a:ahLst/>
            <a:cxnLst/>
            <a:rect l="l" t="t" r="r" b="b"/>
            <a:pathLst>
              <a:path w="17709156" h="9363716">
                <a:moveTo>
                  <a:pt x="0" y="0"/>
                </a:moveTo>
                <a:lnTo>
                  <a:pt x="17709156" y="0"/>
                </a:lnTo>
                <a:lnTo>
                  <a:pt x="17709156" y="9363716"/>
                </a:lnTo>
                <a:lnTo>
                  <a:pt x="0" y="9363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27006-98f3-4d3b-a675-fd0a870d4dfa">
      <Terms xmlns="http://schemas.microsoft.com/office/infopath/2007/PartnerControls"/>
    </lcf76f155ced4ddcb4097134ff3c332f>
    <TaxCatchAll xmlns="fd6c578e-1113-4adf-b8eb-b196a12d90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B9E708055635A45A70B8E138C21340B" ma:contentTypeVersion="18" ma:contentTypeDescription="Luo uusi asiakirja." ma:contentTypeScope="" ma:versionID="10ce9a97bf92a17e54af95a615679acc">
  <xsd:schema xmlns:xsd="http://www.w3.org/2001/XMLSchema" xmlns:xs="http://www.w3.org/2001/XMLSchema" xmlns:p="http://schemas.microsoft.com/office/2006/metadata/properties" xmlns:ns2="19c27006-98f3-4d3b-a675-fd0a870d4dfa" xmlns:ns3="fd6c578e-1113-4adf-b8eb-b196a12d90ab" targetNamespace="http://schemas.microsoft.com/office/2006/metadata/properties" ma:root="true" ma:fieldsID="3100f0bdaa41c2c8695051ed6b1f29f0" ns2:_="" ns3:_="">
    <xsd:import namespace="19c27006-98f3-4d3b-a675-fd0a870d4dfa"/>
    <xsd:import namespace="fd6c578e-1113-4adf-b8eb-b196a12d9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27006-98f3-4d3b-a675-fd0a870d4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d7f51cb-7dfe-4878-8928-e18ca5934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c578e-1113-4adf-b8eb-b196a12d90a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575734-5289-47f3-94a7-f916fd638128}" ma:internalName="TaxCatchAll" ma:showField="CatchAllData" ma:web="fd6c578e-1113-4adf-b8eb-b196a12d90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76F469-A7A6-4D05-A944-B25C14F8E5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4B5B03-ADA1-42B5-B3C1-F27FA2E229BC}">
  <ds:schemaRefs>
    <ds:schemaRef ds:uri="http://schemas.microsoft.com/office/2006/metadata/properties"/>
    <ds:schemaRef ds:uri="http://schemas.microsoft.com/office/infopath/2007/PartnerControls"/>
    <ds:schemaRef ds:uri="19c27006-98f3-4d3b-a675-fd0a870d4dfa"/>
    <ds:schemaRef ds:uri="fd6c578e-1113-4adf-b8eb-b196a12d90ab"/>
  </ds:schemaRefs>
</ds:datastoreItem>
</file>

<file path=customXml/itemProps3.xml><?xml version="1.0" encoding="utf-8"?>
<ds:datastoreItem xmlns:ds="http://schemas.openxmlformats.org/officeDocument/2006/customXml" ds:itemID="{3A68339C-6F58-462E-B8E6-29FC0CA9E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27006-98f3-4d3b-a675-fd0a870d4dfa"/>
    <ds:schemaRef ds:uri="fd6c578e-1113-4adf-b8eb-b196a12d9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973</Words>
  <Application>Microsoft Office PowerPoint</Application>
  <PresentationFormat>Mukautettu</PresentationFormat>
  <Paragraphs>180</Paragraphs>
  <Slides>22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8" baseType="lpstr">
      <vt:lpstr>Raleway Heavy</vt:lpstr>
      <vt:lpstr>Calibri</vt:lpstr>
      <vt:lpstr>Raleway</vt:lpstr>
      <vt:lpstr>Raleway Bold</vt:lpstr>
      <vt:lpstr>Arial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 Byaverksamhetens nya riktning</dc:title>
  <cp:lastModifiedBy>Johanna Niilivuo</cp:lastModifiedBy>
  <cp:revision>1</cp:revision>
  <dcterms:created xsi:type="dcterms:W3CDTF">2006-08-16T00:00:00Z</dcterms:created>
  <dcterms:modified xsi:type="dcterms:W3CDTF">2025-09-25T14:23:02Z</dcterms:modified>
  <dc:identifier>DAGz5hbjnaI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0x010100BB9E708055635A45A70B8E138C21340B</vt:lpwstr>
  </property>
  <property fmtid="{D5CDD505-2E9C-101B-9397-08002B2CF9AE}" pid="3" name="MediaServiceImageTags">
    <vt:lpwstr/>
  </property>
</Properties>
</file>