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Raleway" pitchFamily="2" charset="0"/>
      <p:regular r:id="rId21"/>
    </p:embeddedFont>
    <p:embeddedFont>
      <p:font typeface="Raleway Bold" charset="0"/>
      <p:regular r:id="rId22"/>
    </p:embeddedFont>
    <p:embeddedFont>
      <p:font typeface="Raleway Heav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Niilivuo" userId="9f11eac1-f4c3-4775-b513-6d3c20439ae5" providerId="ADAL" clId="{F68058B4-D521-4769-8B04-540A83321830}"/>
    <pc:docChg chg="modSld">
      <pc:chgData name="Johanna Niilivuo" userId="9f11eac1-f4c3-4775-b513-6d3c20439ae5" providerId="ADAL" clId="{F68058B4-D521-4769-8B04-540A83321830}" dt="2025-09-24T15:23:56.031" v="32" actId="1076"/>
      <pc:docMkLst>
        <pc:docMk/>
      </pc:docMkLst>
      <pc:sldChg chg="modSp mod">
        <pc:chgData name="Johanna Niilivuo" userId="9f11eac1-f4c3-4775-b513-6d3c20439ae5" providerId="ADAL" clId="{F68058B4-D521-4769-8B04-540A83321830}" dt="2025-09-24T15:19:44.811" v="0" actId="14100"/>
        <pc:sldMkLst>
          <pc:docMk/>
          <pc:sldMk cId="0" sldId="256"/>
        </pc:sldMkLst>
        <pc:spChg chg="mod">
          <ac:chgData name="Johanna Niilivuo" userId="9f11eac1-f4c3-4775-b513-6d3c20439ae5" providerId="ADAL" clId="{F68058B4-D521-4769-8B04-540A83321830}" dt="2025-09-24T15:19:44.811" v="0" actId="14100"/>
          <ac:spMkLst>
            <pc:docMk/>
            <pc:sldMk cId="0" sldId="256"/>
            <ac:spMk id="11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0:35.525" v="6" actId="1076"/>
        <pc:sldMkLst>
          <pc:docMk/>
          <pc:sldMk cId="0" sldId="257"/>
        </pc:sldMkLst>
        <pc:spChg chg="mod">
          <ac:chgData name="Johanna Niilivuo" userId="9f11eac1-f4c3-4775-b513-6d3c20439ae5" providerId="ADAL" clId="{F68058B4-D521-4769-8B04-540A83321830}" dt="2025-09-24T15:19:52.281" v="1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0:35.525" v="6" actId="1076"/>
          <ac:spMkLst>
            <pc:docMk/>
            <pc:sldMk cId="0" sldId="257"/>
            <ac:spMk id="7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0:22.627" v="5" actId="1076"/>
        <pc:sldMkLst>
          <pc:docMk/>
          <pc:sldMk cId="0" sldId="258"/>
        </pc:sldMkLst>
        <pc:spChg chg="mod">
          <ac:chgData name="Johanna Niilivuo" userId="9f11eac1-f4c3-4775-b513-6d3c20439ae5" providerId="ADAL" clId="{F68058B4-D521-4769-8B04-540A83321830}" dt="2025-09-24T15:20:22.627" v="5" actId="1076"/>
          <ac:spMkLst>
            <pc:docMk/>
            <pc:sldMk cId="0" sldId="258"/>
            <ac:spMk id="16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0:58.150" v="8" actId="14100"/>
        <pc:sldMkLst>
          <pc:docMk/>
          <pc:sldMk cId="0" sldId="261"/>
        </pc:sldMkLst>
        <pc:spChg chg="mod">
          <ac:chgData name="Johanna Niilivuo" userId="9f11eac1-f4c3-4775-b513-6d3c20439ae5" providerId="ADAL" clId="{F68058B4-D521-4769-8B04-540A83321830}" dt="2025-09-24T15:20:58.150" v="8" actId="14100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1:20.815" v="11" actId="1076"/>
        <pc:sldMkLst>
          <pc:docMk/>
          <pc:sldMk cId="0" sldId="262"/>
        </pc:sldMkLst>
        <pc:spChg chg="mod">
          <ac:chgData name="Johanna Niilivuo" userId="9f11eac1-f4c3-4775-b513-6d3c20439ae5" providerId="ADAL" clId="{F68058B4-D521-4769-8B04-540A83321830}" dt="2025-09-24T15:21:20.815" v="11" actId="1076"/>
          <ac:spMkLst>
            <pc:docMk/>
            <pc:sldMk cId="0" sldId="262"/>
            <ac:spMk id="10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3:42.002" v="30" actId="14100"/>
        <pc:sldMkLst>
          <pc:docMk/>
          <pc:sldMk cId="0" sldId="263"/>
        </pc:sldMkLst>
        <pc:spChg chg="mod">
          <ac:chgData name="Johanna Niilivuo" userId="9f11eac1-f4c3-4775-b513-6d3c20439ae5" providerId="ADAL" clId="{F68058B4-D521-4769-8B04-540A83321830}" dt="2025-09-24T15:23:42.002" v="30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1:32.547" v="13" actId="1076"/>
          <ac:spMkLst>
            <pc:docMk/>
            <pc:sldMk cId="0" sldId="263"/>
            <ac:spMk id="18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3:56.031" v="32" actId="1076"/>
        <pc:sldMkLst>
          <pc:docMk/>
          <pc:sldMk cId="0" sldId="264"/>
        </pc:sldMkLst>
        <pc:spChg chg="mod">
          <ac:chgData name="Johanna Niilivuo" userId="9f11eac1-f4c3-4775-b513-6d3c20439ae5" providerId="ADAL" clId="{F68058B4-D521-4769-8B04-540A83321830}" dt="2025-09-24T15:23:56.031" v="32" actId="1076"/>
          <ac:spMkLst>
            <pc:docMk/>
            <pc:sldMk cId="0" sldId="264"/>
            <ac:spMk id="10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1:46.948" v="15" actId="1076"/>
        <pc:sldMkLst>
          <pc:docMk/>
          <pc:sldMk cId="0" sldId="266"/>
        </pc:sldMkLst>
        <pc:spChg chg="mod">
          <ac:chgData name="Johanna Niilivuo" userId="9f11eac1-f4c3-4775-b513-6d3c20439ae5" providerId="ADAL" clId="{F68058B4-D521-4769-8B04-540A83321830}" dt="2025-09-24T15:21:46.948" v="15" actId="1076"/>
          <ac:spMkLst>
            <pc:docMk/>
            <pc:sldMk cId="0" sldId="266"/>
            <ac:spMk id="9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2:05.264" v="17" actId="1076"/>
        <pc:sldMkLst>
          <pc:docMk/>
          <pc:sldMk cId="0" sldId="267"/>
        </pc:sldMkLst>
        <pc:spChg chg="mod">
          <ac:chgData name="Johanna Niilivuo" userId="9f11eac1-f4c3-4775-b513-6d3c20439ae5" providerId="ADAL" clId="{F68058B4-D521-4769-8B04-540A83321830}" dt="2025-09-24T15:22:05.264" v="17" actId="1076"/>
          <ac:spMkLst>
            <pc:docMk/>
            <pc:sldMk cId="0" sldId="267"/>
            <ac:spMk id="11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2:20.099" v="19" actId="1076"/>
        <pc:sldMkLst>
          <pc:docMk/>
          <pc:sldMk cId="0" sldId="268"/>
        </pc:sldMkLst>
        <pc:spChg chg="mod">
          <ac:chgData name="Johanna Niilivuo" userId="9f11eac1-f4c3-4775-b513-6d3c20439ae5" providerId="ADAL" clId="{F68058B4-D521-4769-8B04-540A83321830}" dt="2025-09-24T15:22:20.099" v="19" actId="1076"/>
          <ac:spMkLst>
            <pc:docMk/>
            <pc:sldMk cId="0" sldId="268"/>
            <ac:spMk id="9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2:32.116" v="21" actId="1076"/>
        <pc:sldMkLst>
          <pc:docMk/>
          <pc:sldMk cId="0" sldId="269"/>
        </pc:sldMkLst>
        <pc:spChg chg="mod">
          <ac:chgData name="Johanna Niilivuo" userId="9f11eac1-f4c3-4775-b513-6d3c20439ae5" providerId="ADAL" clId="{F68058B4-D521-4769-8B04-540A83321830}" dt="2025-09-24T15:22:32.116" v="21" actId="1076"/>
          <ac:spMkLst>
            <pc:docMk/>
            <pc:sldMk cId="0" sldId="269"/>
            <ac:spMk id="9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2:46.356" v="24" actId="1076"/>
        <pc:sldMkLst>
          <pc:docMk/>
          <pc:sldMk cId="0" sldId="270"/>
        </pc:sldMkLst>
        <pc:spChg chg="mod">
          <ac:chgData name="Johanna Niilivuo" userId="9f11eac1-f4c3-4775-b513-6d3c20439ae5" providerId="ADAL" clId="{F68058B4-D521-4769-8B04-540A83321830}" dt="2025-09-24T15:22:39.440" v="22" actId="14100"/>
          <ac:spMkLst>
            <pc:docMk/>
            <pc:sldMk cId="0" sldId="270"/>
            <ac:spMk id="7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2:46.356" v="24" actId="1076"/>
          <ac:spMkLst>
            <pc:docMk/>
            <pc:sldMk cId="0" sldId="270"/>
            <ac:spMk id="10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3:02.046" v="27" actId="1076"/>
        <pc:sldMkLst>
          <pc:docMk/>
          <pc:sldMk cId="0" sldId="271"/>
        </pc:sldMkLst>
        <pc:spChg chg="mod">
          <ac:chgData name="Johanna Niilivuo" userId="9f11eac1-f4c3-4775-b513-6d3c20439ae5" providerId="ADAL" clId="{F68058B4-D521-4769-8B04-540A83321830}" dt="2025-09-24T15:22:52.202" v="25" actId="14100"/>
          <ac:spMkLst>
            <pc:docMk/>
            <pc:sldMk cId="0" sldId="271"/>
            <ac:spMk id="3" creationId="{00000000-0000-0000-0000-000000000000}"/>
          </ac:spMkLst>
        </pc:spChg>
        <pc:spChg chg="mod">
          <ac:chgData name="Johanna Niilivuo" userId="9f11eac1-f4c3-4775-b513-6d3c20439ae5" providerId="ADAL" clId="{F68058B4-D521-4769-8B04-540A83321830}" dt="2025-09-24T15:23:02.046" v="27" actId="1076"/>
          <ac:spMkLst>
            <pc:docMk/>
            <pc:sldMk cId="0" sldId="271"/>
            <ac:spMk id="9" creationId="{00000000-0000-0000-0000-000000000000}"/>
          </ac:spMkLst>
        </pc:spChg>
      </pc:sldChg>
      <pc:sldChg chg="modSp mod">
        <pc:chgData name="Johanna Niilivuo" userId="9f11eac1-f4c3-4775-b513-6d3c20439ae5" providerId="ADAL" clId="{F68058B4-D521-4769-8B04-540A83321830}" dt="2025-09-24T15:23:16.240" v="29" actId="1076"/>
        <pc:sldMkLst>
          <pc:docMk/>
          <pc:sldMk cId="0" sldId="272"/>
        </pc:sldMkLst>
        <pc:spChg chg="mod">
          <ac:chgData name="Johanna Niilivuo" userId="9f11eac1-f4c3-4775-b513-6d3c20439ae5" providerId="ADAL" clId="{F68058B4-D521-4769-8B04-540A83321830}" dt="2025-09-24T15:23:16.240" v="29" actId="1076"/>
          <ac:spMkLst>
            <pc:docMk/>
            <pc:sldMk cId="0" sldId="272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Mahdolliset – Möjliga</a:t>
            </a:r>
          </a:p>
          <a:p>
            <a:r>
              <a:rPr lang="en-US"/>
              <a:t>Uskottavat – Trovärdiga</a:t>
            </a:r>
          </a:p>
          <a:p>
            <a:r>
              <a:rPr lang="en-US"/>
              <a:t>Todennäköiset – Sannolika</a:t>
            </a:r>
          </a:p>
          <a:p>
            <a:r>
              <a:rPr lang="en-US"/>
              <a:t>Toivottavat – Önskvärda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Framtidstratt</a:t>
            </a:r>
          </a:p>
          <a:p>
            <a:endParaRPr lang="en-US"/>
          </a:p>
          <a:p>
            <a:r>
              <a:rPr lang="en-US"/>
              <a:t>Mahdolliset – Möjliga</a:t>
            </a:r>
          </a:p>
          <a:p>
            <a:r>
              <a:rPr lang="en-US"/>
              <a:t>Uskottavat – Trovärdiga</a:t>
            </a:r>
          </a:p>
          <a:p>
            <a:r>
              <a:rPr lang="en-US"/>
              <a:t>Todennäköiset – Sannolika</a:t>
            </a:r>
          </a:p>
          <a:p>
            <a:r>
              <a:rPr lang="en-US"/>
              <a:t>Toivottavat – Önskvärda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Framtidstratten är ofta för smal</a:t>
            </a:r>
          </a:p>
          <a:p>
            <a:endParaRPr lang="en-US"/>
          </a:p>
          <a:p>
            <a:r>
              <a:rPr lang="en-US"/>
              <a:t>Omöjliga eller otroliga</a:t>
            </a:r>
          </a:p>
          <a:p>
            <a:r>
              <a:rPr lang="en-US"/>
              <a:t>Möjliga</a:t>
            </a:r>
          </a:p>
          <a:p>
            <a:r>
              <a:rPr lang="en-US"/>
              <a:t>Trovärdiga</a:t>
            </a:r>
          </a:p>
          <a:p>
            <a:r>
              <a:rPr lang="en-US"/>
              <a:t>Sannolika</a:t>
            </a:r>
          </a:p>
          <a:p>
            <a:endParaRPr lang="en-US"/>
          </a:p>
          <a:p>
            <a:r>
              <a:rPr lang="en-US"/>
              <a:t>Önskvärda framtider</a:t>
            </a:r>
          </a:p>
          <a:p>
            <a:r>
              <a:rPr lang="en-US"/>
              <a:t>Beskrivningar av önskvärda framtider</a:t>
            </a:r>
          </a:p>
          <a:p>
            <a:r>
              <a:rPr lang="en-US"/>
              <a:t>Att tänka igenom "vilda kort" (oväntade händelser)</a:t>
            </a:r>
          </a:p>
          <a:p>
            <a:endParaRPr lang="en-US"/>
          </a:p>
          <a:p>
            <a:r>
              <a:rPr lang="en-US"/>
              <a:t>Trump, Corona, Kriget i Ukraina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hankkeet/tulevaisuuden-tekijan-tyokalupakki/" TargetMode="External"/><Relationship Id="rId2" Type="http://schemas.openxmlformats.org/officeDocument/2006/relationships/hyperlink" Target="https://www.pohjois-savonkylat.fi/tutustu-hankkeisiimme/tulevaisuuden-kylat-ja-korttelit/?fbclid=IwY2xjawK2xVUBHZD0tc8B0v-ZYi5JKFfLprEKmeV50XDEDjX5wZRBRqyTELfrp1N3SBPCA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hdl.fi/wp-content/uploads/2024/06/Diakonissalaitos-opas-jokaisesta-tulevaisuusosallinen-2024.pdf" TargetMode="External"/><Relationship Id="rId4" Type="http://schemas.openxmlformats.org/officeDocument/2006/relationships/hyperlink" Target="https://www.sitra.fi/hankkeet/hyvan-elaman-kipin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ansalaisareena.fi/hankkeet/ennakointi/tulevaisuusvalta-blogi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hdl.fi/tulevaisuusvalta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tra.fi/julkaisut/kaikki-mukaan-tulevaisuuskeskusteluun-mutta-miten/" TargetMode="External"/><Relationship Id="rId5" Type="http://schemas.openxmlformats.org/officeDocument/2006/relationships/hyperlink" Target="https://www.sitra.fi/julkaisut/tulevaisuusvalta/" TargetMode="External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ra.fi/julkaisut/kaikki-mukaan-tulevaisuuskeskusteluun-mutta-miten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sitra.fi/julkaisut/tulevaisuusvalt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omenkylat.fi/materiaalipankki/tilaisuuksien-materiaalit" TargetMode="External"/><Relationship Id="rId5" Type="http://schemas.openxmlformats.org/officeDocument/2006/relationships/hyperlink" Target="https://www.hdl.fi/wp-content/uploads/2024/06/Diakonissalaitos-opas-jokaisesta-tulevaisuusosallinen-2024.pdf" TargetMode="External"/><Relationship Id="rId4" Type="http://schemas.openxmlformats.org/officeDocument/2006/relationships/hyperlink" Target="https://www.pohjois-savonkylat.fi/tutustu-hankkeisiimme/tulevaisuuden-kylat-ja-korttelit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44854" y="843963"/>
            <a:ext cx="7049756" cy="8140596"/>
            <a:chOff x="0" y="0"/>
            <a:chExt cx="54991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36578" r="-36578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9728552" y="4990518"/>
            <a:ext cx="4280644" cy="3707438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79D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AutoShape 6"/>
          <p:cNvSpPr/>
          <p:nvPr/>
        </p:nvSpPr>
        <p:spPr>
          <a:xfrm>
            <a:off x="3046665" y="4203584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0410587" y="5892678"/>
            <a:ext cx="2916574" cy="1740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7"/>
              </a:lnSpc>
            </a:pPr>
            <a:r>
              <a:rPr lang="en-US" sz="7527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10.6.</a:t>
            </a:r>
          </a:p>
          <a:p>
            <a:pPr algn="ctr">
              <a:lnSpc>
                <a:spcPts val="6423"/>
              </a:lnSpc>
            </a:pPr>
            <a:r>
              <a:rPr lang="en-US" sz="5353">
                <a:solidFill>
                  <a:srgbClr val="FFFFFF"/>
                </a:solidFill>
                <a:latin typeface="Raleway Heavy"/>
                <a:ea typeface="Raleway Heavy"/>
                <a:cs typeface="Raleway Heavy"/>
                <a:sym typeface="Raleway Heavy"/>
              </a:rPr>
              <a:t>2025</a:t>
            </a:r>
          </a:p>
        </p:txBody>
      </p:sp>
      <p:sp>
        <p:nvSpPr>
          <p:cNvPr id="8" name="AutoShape 8"/>
          <p:cNvSpPr/>
          <p:nvPr/>
        </p:nvSpPr>
        <p:spPr>
          <a:xfrm>
            <a:off x="11176182" y="6890041"/>
            <a:ext cx="1385385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3046665" y="8205255"/>
            <a:ext cx="5741538" cy="1421861"/>
          </a:xfrm>
          <a:custGeom>
            <a:avLst/>
            <a:gdLst/>
            <a:ahLst/>
            <a:cxnLst/>
            <a:rect l="l" t="t" r="r" b="b"/>
            <a:pathLst>
              <a:path w="5741538" h="1421861">
                <a:moveTo>
                  <a:pt x="0" y="0"/>
                </a:moveTo>
                <a:lnTo>
                  <a:pt x="5741538" y="0"/>
                </a:lnTo>
                <a:lnTo>
                  <a:pt x="5741538" y="1421861"/>
                </a:lnTo>
                <a:lnTo>
                  <a:pt x="0" y="1421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TextBox 10"/>
          <p:cNvSpPr txBox="1"/>
          <p:nvPr/>
        </p:nvSpPr>
        <p:spPr>
          <a:xfrm>
            <a:off x="10692275" y="8502456"/>
            <a:ext cx="2240064" cy="48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046665" y="1965841"/>
            <a:ext cx="6173535" cy="2237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00"/>
              </a:lnSpc>
            </a:pPr>
            <a:r>
              <a:rPr lang="en-US" sz="86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Framtids-</a:t>
            </a:r>
          </a:p>
          <a:p>
            <a:pPr algn="l">
              <a:lnSpc>
                <a:spcPts val="8600"/>
              </a:lnSpc>
            </a:pPr>
            <a:r>
              <a:rPr lang="en-US" sz="86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makt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46665" y="4585648"/>
            <a:ext cx="536237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Byns röst i </a:t>
            </a: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framtidsdiskussionen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28064" y="7728312"/>
            <a:ext cx="2281621" cy="34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8"/>
              </a:lnSpc>
            </a:pPr>
            <a:r>
              <a:rPr lang="en-US" sz="2598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kl 17.30–19.30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6143" y="0"/>
            <a:ext cx="14695714" cy="10287000"/>
          </a:xfrm>
          <a:custGeom>
            <a:avLst/>
            <a:gdLst/>
            <a:ahLst/>
            <a:cxnLst/>
            <a:rect l="l" t="t" r="r" b="b"/>
            <a:pathLst>
              <a:path w="14695714" h="10287000">
                <a:moveTo>
                  <a:pt x="0" y="0"/>
                </a:moveTo>
                <a:lnTo>
                  <a:pt x="14695714" y="0"/>
                </a:lnTo>
                <a:lnTo>
                  <a:pt x="14695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-765855">
            <a:off x="2308285" y="515469"/>
            <a:ext cx="2424198" cy="1780684"/>
          </a:xfrm>
          <a:custGeom>
            <a:avLst/>
            <a:gdLst/>
            <a:ahLst/>
            <a:cxnLst/>
            <a:rect l="l" t="t" r="r" b="b"/>
            <a:pathLst>
              <a:path w="2424198" h="1780684">
                <a:moveTo>
                  <a:pt x="0" y="0"/>
                </a:moveTo>
                <a:lnTo>
                  <a:pt x="2424199" y="0"/>
                </a:lnTo>
                <a:lnTo>
                  <a:pt x="2424199" y="1780684"/>
                </a:lnTo>
                <a:lnTo>
                  <a:pt x="0" y="178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999333" y="3483448"/>
            <a:ext cx="6144667" cy="358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0"/>
              </a:lnSpc>
            </a:pPr>
            <a:r>
              <a:rPr lang="en-US" sz="4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Vems röst hörs inte tillräckligt i samtalen som rör framtiden?</a:t>
            </a:r>
          </a:p>
          <a:p>
            <a:pPr algn="l">
              <a:lnSpc>
                <a:spcPts val="5640"/>
              </a:lnSpc>
            </a:pPr>
            <a:endParaRPr lang="en-US" sz="4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640"/>
              </a:lnSpc>
            </a:pPr>
            <a:endParaRPr lang="en-US" sz="4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16766" y="9367886"/>
            <a:ext cx="222383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87189" y="1849587"/>
            <a:ext cx="10100811" cy="161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Metoder och verktyg i framtidsarbete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53982" y="4128376"/>
            <a:ext cx="10334018" cy="494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Tulevaisuustaajuus-menetelmä (Tulevaisuuden kylät ja korttelit)</a:t>
            </a:r>
          </a:p>
          <a:p>
            <a:pPr marL="1209065" lvl="2" indent="-403022" algn="l">
              <a:lnSpc>
                <a:spcPts val="3920"/>
              </a:lnSpc>
              <a:buFont typeface="Arial"/>
              <a:buChar char="⚬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2" tooltip="https://www.pohjois-savonkylat.fi/tutustu-hankkeisiimme/tulevaisuuden-kylat-ja-korttelit/?fbclid=IwY2xjawK2xVUBHZD0tc8B0v-ZYi5JKFfLprEKmeV50XDEDjX5wZRBRqyTELfrp1N3SBPCAg"/>
              </a:rPr>
              <a:t>Tulevaisuuden kylät ja korttelit - Pohjois-Savon Kylät ry</a:t>
            </a:r>
          </a:p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Tulevaisuuden tekijän työkalupakki (Sitra)</a:t>
            </a:r>
          </a:p>
          <a:p>
            <a:pPr marL="1209065" lvl="2" indent="-403022" algn="l">
              <a:lnSpc>
                <a:spcPts val="3920"/>
              </a:lnSpc>
              <a:buFont typeface="Arial"/>
              <a:buChar char="⚬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 tooltip="https://www.sitra.fi/hankkeet/tulevaisuuden-tekijan-tyokalupakki/"/>
              </a:rPr>
              <a:t>https://www.sitra.fi/hankkeet/tulevaisuuden-tekijan-tyokalupakki/</a:t>
            </a:r>
          </a:p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Työkaluja hyvän tulevaisuuden kuvitteluun (Sitra)</a:t>
            </a:r>
          </a:p>
          <a:p>
            <a:pPr marL="1209065" lvl="2" indent="-403022" algn="l">
              <a:lnSpc>
                <a:spcPts val="3920"/>
              </a:lnSpc>
              <a:buFont typeface="Arial"/>
              <a:buChar char="⚬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 tooltip="https://www.sitra.fi/hankkeet/hyvan-elaman-kipina/"/>
              </a:rPr>
              <a:t>https://www.sitra.fi/hankkeet/hyvan-elaman-kipina/</a:t>
            </a:r>
          </a:p>
          <a:p>
            <a:pPr marL="604532" lvl="1" indent="-302266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Jokaisesta tulevaisuusosallinen (Diakonissalaitos)</a:t>
            </a:r>
          </a:p>
          <a:p>
            <a:pPr marL="1209065" lvl="2" indent="-403022" algn="l">
              <a:lnSpc>
                <a:spcPts val="3920"/>
              </a:lnSpc>
              <a:buFont typeface="Arial"/>
              <a:buChar char="⚬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hdl.fi/wp-content/uploads/2024/06/Diakonissalaitos-opas-jokaisesta-tulevaisuusosallinen-2024.pdf"/>
              </a:rPr>
              <a:t>Jokaisesta tulevaisuusosallinen_2024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8187189" y="3696588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37291" y="1028700"/>
            <a:ext cx="6887693" cy="7953456"/>
            <a:chOff x="0" y="0"/>
            <a:chExt cx="54991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6"/>
              <a:stretch>
                <a:fillRect l="-25534" r="-25534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68600" y="9367886"/>
            <a:ext cx="221349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87189" y="1660603"/>
            <a:ext cx="10100811" cy="178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Idéer för användning av metoderna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87189" y="4071698"/>
            <a:ext cx="9072111" cy="509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Som stöd i byaplaneringen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 att kristallisera den egna byns målsättningar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 att stärka byarnas gemensamma röst.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 att hitta en gemensam vision mellan kommunen och byarna.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187189" y="3800236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-765855">
            <a:off x="680934" y="2692805"/>
            <a:ext cx="6672685" cy="4901391"/>
          </a:xfrm>
          <a:custGeom>
            <a:avLst/>
            <a:gdLst/>
            <a:ahLst/>
            <a:cxnLst/>
            <a:rect l="l" t="t" r="r" b="b"/>
            <a:pathLst>
              <a:path w="6672685" h="4901391">
                <a:moveTo>
                  <a:pt x="0" y="0"/>
                </a:moveTo>
                <a:lnTo>
                  <a:pt x="6672685" y="0"/>
                </a:lnTo>
                <a:lnTo>
                  <a:pt x="6672685" y="4901390"/>
                </a:lnTo>
                <a:lnTo>
                  <a:pt x="0" y="4901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 rot="-1078684">
            <a:off x="966915" y="4101051"/>
            <a:ext cx="606864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305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 delta i framtidssamtal kan stärka delaktighet, tillit </a:t>
            </a:r>
          </a:p>
          <a:p>
            <a:pPr algn="ctr">
              <a:lnSpc>
                <a:spcPts val="3665"/>
              </a:lnSpc>
              <a:spcBef>
                <a:spcPct val="0"/>
              </a:spcBef>
            </a:pPr>
            <a:r>
              <a:rPr lang="en-US" sz="3054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och tro på framtiden.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88692" y="9367886"/>
            <a:ext cx="228969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05" r="-36605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-765855">
            <a:off x="2308285" y="515469"/>
            <a:ext cx="2424198" cy="1780684"/>
          </a:xfrm>
          <a:custGeom>
            <a:avLst/>
            <a:gdLst/>
            <a:ahLst/>
            <a:cxnLst/>
            <a:rect l="l" t="t" r="r" b="b"/>
            <a:pathLst>
              <a:path w="2424198" h="1780684">
                <a:moveTo>
                  <a:pt x="0" y="0"/>
                </a:moveTo>
                <a:lnTo>
                  <a:pt x="2424199" y="0"/>
                </a:lnTo>
                <a:lnTo>
                  <a:pt x="2424199" y="1780684"/>
                </a:lnTo>
                <a:lnTo>
                  <a:pt x="0" y="17806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459646" y="3219450"/>
            <a:ext cx="6794567" cy="383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Hur kan man stärka invånarnas röst i er by?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Kan framtidsarbete vara en del av byaplaneringen?</a:t>
            </a:r>
          </a:p>
          <a:p>
            <a:pPr algn="l">
              <a:lnSpc>
                <a:spcPts val="5040"/>
              </a:lnSpc>
            </a:pPr>
            <a:endParaRPr lang="en-US" sz="4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88692" y="9367886"/>
            <a:ext cx="230003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 Kylät 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 rot="-848120">
            <a:off x="1182860" y="800991"/>
            <a:ext cx="2037438" cy="1515113"/>
          </a:xfrm>
          <a:custGeom>
            <a:avLst/>
            <a:gdLst/>
            <a:ahLst/>
            <a:cxnLst/>
            <a:rect l="l" t="t" r="r" b="b"/>
            <a:pathLst>
              <a:path w="2037438" h="1515113">
                <a:moveTo>
                  <a:pt x="0" y="0"/>
                </a:moveTo>
                <a:lnTo>
                  <a:pt x="2037438" y="0"/>
                </a:lnTo>
                <a:lnTo>
                  <a:pt x="2037438" y="1515113"/>
                </a:lnTo>
                <a:lnTo>
                  <a:pt x="0" y="151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532847" y="2646726"/>
            <a:ext cx="592535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Tilläggsinfo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32847" y="4095787"/>
            <a:ext cx="6611153" cy="410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sitra.fi/julkaisut/tulevaisuusvalta/"/>
              </a:rPr>
              <a:t>Tulevaisuusvalta - Sitra</a:t>
            </a:r>
          </a:p>
          <a:p>
            <a:pPr algn="l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www.sitra.fi/julkaisut/kaikki-mukaan-tulevaisuuskeskusteluun-mutta-miten/"/>
              </a:rPr>
              <a:t>Tulevaisuusvallan laajentajan eettiset periaatteet</a:t>
            </a:r>
          </a:p>
          <a:p>
            <a:pPr algn="l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7" tooltip="https://www.hdl.fi/tulevaisuusvalta/"/>
              </a:rPr>
              <a:t>Diakonissalaitos: Kohti ihmisarvoista tulevaisuusvaltaa</a:t>
            </a:r>
          </a:p>
          <a:p>
            <a:pPr algn="l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8" tooltip="https://kansalaisareena.fi/hankkeet/ennakointi/tulevaisuusvalta-blogi/"/>
              </a:rPr>
              <a:t>Kansalaisareenan Tulevaisuusvalta-blogisarja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  <a:endParaRPr lang="en-US" sz="2900" u="sng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  <a:hlinkClick r:id="rId8" tooltip="https://kansalaisareena.fi/hankkeet/ennakointi/tulevaisuusvalta-blogi/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88692" y="9367886"/>
            <a:ext cx="222383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23116" y="1562019"/>
            <a:ext cx="825988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Sammanfattning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02709" y="3073978"/>
            <a:ext cx="9787617" cy="6376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Framtidstänkande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hjälper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oss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förstå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olika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framtidsbilder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och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ökar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vår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förståelse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för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möjligheterna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påverka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För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bredda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behövs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färdigheter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framtidstänkande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Framtidsmakten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breddas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av sig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självt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utan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kräver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planering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och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praktiska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åtgärder</a:t>
            </a:r>
            <a:r>
              <a:rPr lang="en-US" sz="36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8187189" y="2737846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83448" y="9383959"/>
            <a:ext cx="23991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8187189" y="1562019"/>
            <a:ext cx="2634060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Källor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87189" y="3403971"/>
            <a:ext cx="9559840" cy="395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2" tooltip="https://www.sitra.fi/julkaisut/tulevaisuusvalta/"/>
              </a:rPr>
              <a:t>Sitra: Tulevaisuusvalta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3" tooltip="https://www.sitra.fi/julkaisut/kaikki-mukaan-tulevaisuuskeskusteluun-mutta-miten/"/>
              </a:rPr>
              <a:t>Sitra: Tulevaisuusvallan laajentajan eettiset ohjeet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Tulevaisuustaajuus </a:t>
            </a: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4" tooltip="https://www.pohjois-savonkylat.fi/tutustu-hankkeisiimme/tulevaisuuden-kylat-ja-korttelit/"/>
              </a:rPr>
              <a:t>Tulevaisuuden kylät ja korttelit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Diakonissalaitos </a:t>
            </a: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5" tooltip="https://www.hdl.fi/wp-content/uploads/2024/06/Diakonissalaitos-opas-jokaisesta-tulevaisuusosallinen-2024.pdf"/>
              </a:rPr>
              <a:t>Jokaisesta tulevaisuusosallinen_2024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7.5. KyläVisio-webinaarin esitykset </a:t>
            </a:r>
            <a:r>
              <a:rPr lang="en-US" sz="2800" u="sng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  <a:hlinkClick r:id="rId6" tooltip="https://suomenkylat.fi/materiaalipankki/tilaisuuksien-materiaalit"/>
              </a:rPr>
              <a:t>KyläVisio-webinaari</a:t>
            </a: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KyläVisio-hankkeen työpajat 2024–2025 (SataKylät ry ja Kymenlaakson Kylät ry)</a:t>
            </a:r>
          </a:p>
          <a:p>
            <a:pPr algn="l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7"/>
              <a:stretch>
                <a:fillRect l="-36659" r="-3665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8187189" y="2867406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63800" y="9367886"/>
            <a:ext cx="24420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99040" y="3631296"/>
            <a:ext cx="2723833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1811685" y="1375934"/>
            <a:ext cx="7020689" cy="6080572"/>
            <a:chOff x="0" y="0"/>
            <a:chExt cx="6202680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79D">
                <a:alpha val="19608"/>
              </a:srgbClr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310251" y="5189421"/>
            <a:ext cx="3189776" cy="3683344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t="-14909" b="-1490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99040" y="2454718"/>
            <a:ext cx="2343845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Tack!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86945" y="8642985"/>
            <a:ext cx="871855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logo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99040" y="4313121"/>
            <a:ext cx="7324211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Utbildarens namn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telefonnummer</a:t>
            </a: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epost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3448046" y="1511325"/>
            <a:ext cx="9827816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Utbildningens</a:t>
            </a:r>
            <a:r>
              <a:rPr lang="en-US" sz="6800" dirty="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 </a:t>
            </a: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innehåll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447872" y="3663059"/>
            <a:ext cx="11802567" cy="573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Framtidstänkande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är framtidsmakt?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Utvidgande av framtidsmakt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Etiska riktlinjer för den som utvidgar framtidsmakten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Metoder och verktyg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Idéer för användning av metoden </a:t>
            </a: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47872" y="3413315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13275862" y="9381868"/>
            <a:ext cx="162423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63041" y="9381868"/>
            <a:ext cx="22415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  <p:sp>
        <p:nvSpPr>
          <p:cNvPr id="8" name="Freeform 8"/>
          <p:cNvSpPr/>
          <p:nvPr/>
        </p:nvSpPr>
        <p:spPr>
          <a:xfrm>
            <a:off x="14531801" y="784273"/>
            <a:ext cx="3116213" cy="3131341"/>
          </a:xfrm>
          <a:custGeom>
            <a:avLst/>
            <a:gdLst/>
            <a:ahLst/>
            <a:cxnLst/>
            <a:rect l="l" t="t" r="r" b="b"/>
            <a:pathLst>
              <a:path w="3116213" h="3131341">
                <a:moveTo>
                  <a:pt x="0" y="0"/>
                </a:moveTo>
                <a:lnTo>
                  <a:pt x="3116213" y="0"/>
                </a:lnTo>
                <a:lnTo>
                  <a:pt x="3116213" y="3131340"/>
                </a:lnTo>
                <a:lnTo>
                  <a:pt x="0" y="3131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7170413" y="703921"/>
            <a:ext cx="9065120" cy="145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Vilken framtid?</a:t>
            </a:r>
          </a:p>
          <a:p>
            <a:pPr algn="l">
              <a:lnSpc>
                <a:spcPts val="5600"/>
              </a:lnSpc>
            </a:pPr>
            <a:r>
              <a:rPr lang="en-US" sz="56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Vems framtid?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56492" y="2693776"/>
            <a:ext cx="11427472" cy="3823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har påverkat hur vi tänker om framtiden?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Vad grundar sig våra framtidsuppfattningr på 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Vilka röster hörs eller hörs inte i diskussioner om framtiden? Vilka borde få höras mer?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Låter vi någon annan definiera framtiden för oss ?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Vågar vi modigt föreställa oss olika framtider?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6" name="AutoShape 6"/>
          <p:cNvSpPr/>
          <p:nvPr/>
        </p:nvSpPr>
        <p:spPr>
          <a:xfrm>
            <a:off x="7170413" y="2393663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7" name="Group 7"/>
          <p:cNvGrpSpPr/>
          <p:nvPr/>
        </p:nvGrpSpPr>
        <p:grpSpPr>
          <a:xfrm>
            <a:off x="2425050" y="610183"/>
            <a:ext cx="3733479" cy="2933217"/>
            <a:chOff x="0" y="0"/>
            <a:chExt cx="4977973" cy="3910956"/>
          </a:xfrm>
        </p:grpSpPr>
        <p:sp>
          <p:nvSpPr>
            <p:cNvPr id="8" name="Freeform 8"/>
            <p:cNvSpPr/>
            <p:nvPr/>
          </p:nvSpPr>
          <p:spPr>
            <a:xfrm rot="413440">
              <a:off x="186297" y="264048"/>
              <a:ext cx="4605378" cy="3382860"/>
            </a:xfrm>
            <a:custGeom>
              <a:avLst/>
              <a:gdLst/>
              <a:ahLst/>
              <a:cxnLst/>
              <a:rect l="l" t="t" r="r" b="b"/>
              <a:pathLst>
                <a:path w="4605378" h="3382860">
                  <a:moveTo>
                    <a:pt x="0" y="0"/>
                  </a:moveTo>
                  <a:lnTo>
                    <a:pt x="4605379" y="0"/>
                  </a:lnTo>
                  <a:lnTo>
                    <a:pt x="4605379" y="3382860"/>
                  </a:lnTo>
                  <a:lnTo>
                    <a:pt x="0" y="3382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TextBox 9"/>
            <p:cNvSpPr txBox="1"/>
            <p:nvPr/>
          </p:nvSpPr>
          <p:spPr>
            <a:xfrm rot="216408">
              <a:off x="706700" y="851372"/>
              <a:ext cx="3759810" cy="1882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Hur ser landsbygdens och byarnas framtid ut 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9050" y="2930773"/>
            <a:ext cx="4694527" cy="3868162"/>
            <a:chOff x="0" y="0"/>
            <a:chExt cx="6259370" cy="5157549"/>
          </a:xfrm>
        </p:grpSpPr>
        <p:sp>
          <p:nvSpPr>
            <p:cNvPr id="11" name="Freeform 11"/>
            <p:cNvSpPr/>
            <p:nvPr/>
          </p:nvSpPr>
          <p:spPr>
            <a:xfrm rot="-765855">
              <a:off x="378502" y="557906"/>
              <a:ext cx="5502365" cy="4041738"/>
            </a:xfrm>
            <a:custGeom>
              <a:avLst/>
              <a:gdLst/>
              <a:ahLst/>
              <a:cxnLst/>
              <a:rect l="l" t="t" r="r" b="b"/>
              <a:pathLst>
                <a:path w="5502365" h="4041738">
                  <a:moveTo>
                    <a:pt x="0" y="0"/>
                  </a:moveTo>
                  <a:lnTo>
                    <a:pt x="5502366" y="0"/>
                  </a:lnTo>
                  <a:lnTo>
                    <a:pt x="5502366" y="4041737"/>
                  </a:lnTo>
                  <a:lnTo>
                    <a:pt x="0" y="4041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TextBox 12"/>
            <p:cNvSpPr txBox="1"/>
            <p:nvPr/>
          </p:nvSpPr>
          <p:spPr>
            <a:xfrm rot="-1030866">
              <a:off x="1142661" y="1360471"/>
              <a:ext cx="4120356" cy="2339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Är uppfattningen vår egen eller har de formats via exempelvis medier?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27087" y="6147205"/>
            <a:ext cx="4329405" cy="3544531"/>
            <a:chOff x="0" y="0"/>
            <a:chExt cx="5772540" cy="4726041"/>
          </a:xfrm>
        </p:grpSpPr>
        <p:sp>
          <p:nvSpPr>
            <p:cNvPr id="14" name="Freeform 14"/>
            <p:cNvSpPr/>
            <p:nvPr/>
          </p:nvSpPr>
          <p:spPr>
            <a:xfrm rot="715346">
              <a:off x="332446" y="487121"/>
              <a:ext cx="5107647" cy="3751799"/>
            </a:xfrm>
            <a:custGeom>
              <a:avLst/>
              <a:gdLst/>
              <a:ahLst/>
              <a:cxnLst/>
              <a:rect l="l" t="t" r="r" b="b"/>
              <a:pathLst>
                <a:path w="5107647" h="3751799">
                  <a:moveTo>
                    <a:pt x="0" y="0"/>
                  </a:moveTo>
                  <a:lnTo>
                    <a:pt x="5107647" y="0"/>
                  </a:lnTo>
                  <a:lnTo>
                    <a:pt x="5107647" y="3751799"/>
                  </a:lnTo>
                  <a:lnTo>
                    <a:pt x="0" y="3751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TextBox 15"/>
            <p:cNvSpPr txBox="1"/>
            <p:nvPr/>
          </p:nvSpPr>
          <p:spPr>
            <a:xfrm rot="420796">
              <a:off x="1099216" y="1213381"/>
              <a:ext cx="3931201" cy="1882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Vågar vi utmana de rådande framtidsbilderna för landsbygden?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392400" y="9367886"/>
            <a:ext cx="226296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500" y="581899"/>
            <a:ext cx="17419000" cy="9123201"/>
          </a:xfrm>
          <a:custGeom>
            <a:avLst/>
            <a:gdLst/>
            <a:ahLst/>
            <a:cxnLst/>
            <a:rect l="l" t="t" r="r" b="b"/>
            <a:pathLst>
              <a:path w="17419000" h="9123201">
                <a:moveTo>
                  <a:pt x="0" y="0"/>
                </a:moveTo>
                <a:lnTo>
                  <a:pt x="17419000" y="0"/>
                </a:lnTo>
                <a:lnTo>
                  <a:pt x="17419000" y="9123202"/>
                </a:lnTo>
                <a:lnTo>
                  <a:pt x="0" y="9123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6103" y="475750"/>
            <a:ext cx="17655794" cy="9335501"/>
          </a:xfrm>
          <a:custGeom>
            <a:avLst/>
            <a:gdLst/>
            <a:ahLst/>
            <a:cxnLst/>
            <a:rect l="l" t="t" r="r" b="b"/>
            <a:pathLst>
              <a:path w="17655794" h="9335501">
                <a:moveTo>
                  <a:pt x="0" y="0"/>
                </a:moveTo>
                <a:lnTo>
                  <a:pt x="17655794" y="0"/>
                </a:lnTo>
                <a:lnTo>
                  <a:pt x="17655794" y="9335500"/>
                </a:lnTo>
                <a:lnTo>
                  <a:pt x="0" y="9335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7870789" y="1982607"/>
            <a:ext cx="9065120" cy="9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Framtidstänkande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70789" y="3662687"/>
            <a:ext cx="9682401" cy="509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Framtidstänkande hjälper oss att förstå att det finns många framtider och att vi kan påverka dem.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Färdigheter i framtidstänkande kan övas upp.</a:t>
            </a:r>
          </a:p>
          <a:p>
            <a:pPr marL="777248" lvl="1" indent="-388624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Vi har ett ansvar att tänka på längre tidsperioder och framtider ur många olika perspektiv.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87989" y="1457244"/>
            <a:ext cx="6384595" cy="7372512"/>
            <a:chOff x="0" y="0"/>
            <a:chExt cx="54991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66150" r="-66150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AutoShape 7"/>
          <p:cNvSpPr/>
          <p:nvPr/>
        </p:nvSpPr>
        <p:spPr>
          <a:xfrm>
            <a:off x="7990141" y="3129259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392399" y="9367886"/>
            <a:ext cx="216078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 Kylät 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26982" r="-26982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593325" y="3202486"/>
            <a:ext cx="6550383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Framtiden kan påverkas.</a:t>
            </a:r>
          </a:p>
          <a:p>
            <a:pPr algn="l">
              <a:lnSpc>
                <a:spcPts val="4320"/>
              </a:lnSpc>
            </a:pPr>
            <a:endParaRPr lang="en-US" sz="3600" b="1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Våra tankar om framtiden påverkar våra val i nuet. Våra val i sin tur påverkar framtiden. 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8" name="Freeform 8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88692" y="9367886"/>
            <a:ext cx="2285997" cy="319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384281" y="2950758"/>
            <a:ext cx="12094807" cy="190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 är makten att påverka vad som anses möjligt eller önskvärt i framtiden. Att utöka framtidsmakten kräver färdigheter i framtidstänkande.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384281" y="2636631"/>
            <a:ext cx="4394158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374756" y="1484134"/>
            <a:ext cx="761684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dirty="0" err="1">
                <a:solidFill>
                  <a:srgbClr val="000000"/>
                </a:solidFill>
                <a:latin typeface="Raleway Heavy"/>
                <a:ea typeface="Raleway Heavy"/>
                <a:cs typeface="Raleway Heavy"/>
                <a:sym typeface="Raleway Heavy"/>
              </a:rPr>
              <a:t>Framtidsmakt</a:t>
            </a:r>
            <a:endParaRPr lang="en-US" sz="6800" dirty="0">
              <a:solidFill>
                <a:srgbClr val="000000"/>
              </a:solidFill>
              <a:latin typeface="Raleway Heavy"/>
              <a:ea typeface="Raleway Heavy"/>
              <a:cs typeface="Raleway Heavy"/>
              <a:sym typeface="Raleway Heavy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84281" y="5694714"/>
            <a:ext cx="5573348" cy="4592286"/>
            <a:chOff x="0" y="0"/>
            <a:chExt cx="7431130" cy="6123048"/>
          </a:xfrm>
        </p:grpSpPr>
        <p:sp>
          <p:nvSpPr>
            <p:cNvPr id="7" name="Freeform 7"/>
            <p:cNvSpPr/>
            <p:nvPr/>
          </p:nvSpPr>
          <p:spPr>
            <a:xfrm rot="-765855">
              <a:off x="449358" y="662347"/>
              <a:ext cx="6532414" cy="4798355"/>
            </a:xfrm>
            <a:custGeom>
              <a:avLst/>
              <a:gdLst/>
              <a:ahLst/>
              <a:cxnLst/>
              <a:rect l="l" t="t" r="r" b="b"/>
              <a:pathLst>
                <a:path w="6532414" h="4798355">
                  <a:moveTo>
                    <a:pt x="0" y="0"/>
                  </a:moveTo>
                  <a:lnTo>
                    <a:pt x="6532414" y="0"/>
                  </a:lnTo>
                  <a:lnTo>
                    <a:pt x="6532414" y="4798354"/>
                  </a:lnTo>
                  <a:lnTo>
                    <a:pt x="0" y="4798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 rot="-1173528">
              <a:off x="1414321" y="1725854"/>
              <a:ext cx="4120356" cy="510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Vems röst hörs?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1180699">
              <a:off x="1814855" y="2651182"/>
              <a:ext cx="4120356" cy="1424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 får bestämma och vem lyssnar man på?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05335" y="4399463"/>
            <a:ext cx="4914566" cy="4010970"/>
            <a:chOff x="0" y="0"/>
            <a:chExt cx="6552755" cy="5347960"/>
          </a:xfrm>
        </p:grpSpPr>
        <p:sp>
          <p:nvSpPr>
            <p:cNvPr id="11" name="Freeform 11"/>
            <p:cNvSpPr/>
            <p:nvPr/>
          </p:nvSpPr>
          <p:spPr>
            <a:xfrm rot="690901">
              <a:off x="367935" y="537597"/>
              <a:ext cx="5816885" cy="4272766"/>
            </a:xfrm>
            <a:custGeom>
              <a:avLst/>
              <a:gdLst/>
              <a:ahLst/>
              <a:cxnLst/>
              <a:rect l="l" t="t" r="r" b="b"/>
              <a:pathLst>
                <a:path w="5816885" h="4272766">
                  <a:moveTo>
                    <a:pt x="0" y="0"/>
                  </a:moveTo>
                  <a:lnTo>
                    <a:pt x="5816885" y="0"/>
                  </a:lnTo>
                  <a:lnTo>
                    <a:pt x="5816885" y="4272766"/>
                  </a:lnTo>
                  <a:lnTo>
                    <a:pt x="0" y="4272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TextBox 12"/>
            <p:cNvSpPr txBox="1"/>
            <p:nvPr/>
          </p:nvSpPr>
          <p:spPr>
            <a:xfrm rot="570594">
              <a:off x="1011232" y="2467728"/>
              <a:ext cx="4568801" cy="1271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Vilka antaganden ligger till grund för framtidsvisionerna?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607278">
              <a:off x="1580028" y="1313626"/>
              <a:ext cx="4120356" cy="967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Vems åsikter har inflytande?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64748" y="5497742"/>
            <a:ext cx="4423943" cy="3695969"/>
            <a:chOff x="0" y="0"/>
            <a:chExt cx="5898590" cy="4927958"/>
          </a:xfrm>
        </p:grpSpPr>
        <p:sp>
          <p:nvSpPr>
            <p:cNvPr id="15" name="Freeform 15"/>
            <p:cNvSpPr/>
            <p:nvPr/>
          </p:nvSpPr>
          <p:spPr>
            <a:xfrm rot="878256">
              <a:off x="391733" y="585333"/>
              <a:ext cx="5115124" cy="3757291"/>
            </a:xfrm>
            <a:custGeom>
              <a:avLst/>
              <a:gdLst/>
              <a:ahLst/>
              <a:cxnLst/>
              <a:rect l="l" t="t" r="r" b="b"/>
              <a:pathLst>
                <a:path w="5115124" h="3757291">
                  <a:moveTo>
                    <a:pt x="0" y="0"/>
                  </a:moveTo>
                  <a:lnTo>
                    <a:pt x="5115124" y="0"/>
                  </a:lnTo>
                  <a:lnTo>
                    <a:pt x="5115124" y="3757292"/>
                  </a:lnTo>
                  <a:lnTo>
                    <a:pt x="0" y="3757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 rot="676459">
              <a:off x="1067564" y="1333208"/>
              <a:ext cx="4120356" cy="1424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Vem får vara med och forma framtider?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03710" y="9379245"/>
            <a:ext cx="224149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4943067" y="9525049"/>
            <a:ext cx="69125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43757" y="-412427"/>
            <a:ext cx="7923708" cy="9149778"/>
            <a:chOff x="0" y="0"/>
            <a:chExt cx="54991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26982" r="-26982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5" name="AutoShape 5"/>
          <p:cNvSpPr/>
          <p:nvPr/>
        </p:nvSpPr>
        <p:spPr>
          <a:xfrm rot="-5400000">
            <a:off x="-782408" y="5465886"/>
            <a:ext cx="5876445" cy="0"/>
          </a:xfrm>
          <a:prstGeom prst="line">
            <a:avLst/>
          </a:prstGeom>
          <a:ln w="28575" cap="flat">
            <a:solidFill>
              <a:srgbClr val="00A7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584571" y="3164386"/>
            <a:ext cx="6544717" cy="490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Det finns många framtider.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Att utöka framtidsmakten breddar framtidsutsikterna och hjälper till att hitta framtider som är så bra som möjligt för så många som möjligt.</a:t>
            </a: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999040" y="1409316"/>
            <a:ext cx="1381127" cy="1132635"/>
            <a:chOff x="0" y="0"/>
            <a:chExt cx="6350000" cy="5207508"/>
          </a:xfrm>
        </p:grpSpPr>
        <p:sp>
          <p:nvSpPr>
            <p:cNvPr id="8" name="Freeform 8"/>
            <p:cNvSpPr/>
            <p:nvPr/>
          </p:nvSpPr>
          <p:spPr>
            <a:xfrm>
              <a:off x="-39497" y="-61722"/>
              <a:ext cx="6392672" cy="5269357"/>
            </a:xfrm>
            <a:custGeom>
              <a:avLst/>
              <a:gdLst/>
              <a:ahLst/>
              <a:cxnLst/>
              <a:rect l="l" t="t" r="r" b="b"/>
              <a:pathLst>
                <a:path w="6392672" h="5269357">
                  <a:moveTo>
                    <a:pt x="3099054" y="1616837"/>
                  </a:moveTo>
                  <a:cubicBezTo>
                    <a:pt x="3138805" y="1784858"/>
                    <a:pt x="3143250" y="1956562"/>
                    <a:pt x="3138424" y="2128012"/>
                  </a:cubicBezTo>
                  <a:cubicBezTo>
                    <a:pt x="3110103" y="3143885"/>
                    <a:pt x="2652395" y="3938143"/>
                    <a:pt x="1875028" y="4564507"/>
                  </a:cubicBezTo>
                  <a:cubicBezTo>
                    <a:pt x="1517904" y="4852289"/>
                    <a:pt x="1114806" y="5057267"/>
                    <a:pt x="681609" y="5204460"/>
                  </a:cubicBezTo>
                  <a:cubicBezTo>
                    <a:pt x="624205" y="5224018"/>
                    <a:pt x="567690" y="5246243"/>
                    <a:pt x="505333" y="5269357"/>
                  </a:cubicBezTo>
                  <a:cubicBezTo>
                    <a:pt x="505333" y="5182362"/>
                    <a:pt x="512191" y="5099685"/>
                    <a:pt x="503428" y="5018659"/>
                  </a:cubicBezTo>
                  <a:cubicBezTo>
                    <a:pt x="494030" y="4931791"/>
                    <a:pt x="528574" y="4885055"/>
                    <a:pt x="599694" y="4838446"/>
                  </a:cubicBezTo>
                  <a:cubicBezTo>
                    <a:pt x="866013" y="4663948"/>
                    <a:pt x="1132586" y="4488942"/>
                    <a:pt x="1388999" y="4300347"/>
                  </a:cubicBezTo>
                  <a:cubicBezTo>
                    <a:pt x="1700911" y="4070858"/>
                    <a:pt x="1939544" y="3778123"/>
                    <a:pt x="2073910" y="3409950"/>
                  </a:cubicBezTo>
                  <a:cubicBezTo>
                    <a:pt x="2183130" y="3110611"/>
                    <a:pt x="2225040" y="2802636"/>
                    <a:pt x="2162556" y="2486279"/>
                  </a:cubicBezTo>
                  <a:cubicBezTo>
                    <a:pt x="2151888" y="2432177"/>
                    <a:pt x="2134235" y="2377948"/>
                    <a:pt x="2110232" y="2328291"/>
                  </a:cubicBezTo>
                  <a:cubicBezTo>
                    <a:pt x="2046732" y="2196846"/>
                    <a:pt x="1914779" y="2134362"/>
                    <a:pt x="1751203" y="2162429"/>
                  </a:cubicBezTo>
                  <a:cubicBezTo>
                    <a:pt x="1630045" y="2183257"/>
                    <a:pt x="1511173" y="2217293"/>
                    <a:pt x="1390777" y="2242566"/>
                  </a:cubicBezTo>
                  <a:cubicBezTo>
                    <a:pt x="1047496" y="2314448"/>
                    <a:pt x="721106" y="2280285"/>
                    <a:pt x="430784" y="2068322"/>
                  </a:cubicBezTo>
                  <a:cubicBezTo>
                    <a:pt x="185039" y="1888998"/>
                    <a:pt x="64262" y="1639570"/>
                    <a:pt x="42545" y="1337564"/>
                  </a:cubicBezTo>
                  <a:cubicBezTo>
                    <a:pt x="0" y="747522"/>
                    <a:pt x="435356" y="193675"/>
                    <a:pt x="1053592" y="87249"/>
                  </a:cubicBezTo>
                  <a:cubicBezTo>
                    <a:pt x="1560449" y="0"/>
                    <a:pt x="2011299" y="138557"/>
                    <a:pt x="2400935" y="470027"/>
                  </a:cubicBezTo>
                  <a:cubicBezTo>
                    <a:pt x="2758821" y="774446"/>
                    <a:pt x="2990723" y="1158875"/>
                    <a:pt x="3099054" y="1616837"/>
                  </a:cubicBezTo>
                  <a:close/>
                  <a:moveTo>
                    <a:pt x="6348603" y="1616837"/>
                  </a:moveTo>
                  <a:cubicBezTo>
                    <a:pt x="6240399" y="1158875"/>
                    <a:pt x="6008370" y="774446"/>
                    <a:pt x="5650611" y="470027"/>
                  </a:cubicBezTo>
                  <a:cubicBezTo>
                    <a:pt x="5260848" y="138557"/>
                    <a:pt x="4809998" y="0"/>
                    <a:pt x="4303141" y="87249"/>
                  </a:cubicBezTo>
                  <a:cubicBezTo>
                    <a:pt x="3684905" y="193675"/>
                    <a:pt x="3249422" y="747522"/>
                    <a:pt x="3291840" y="1337564"/>
                  </a:cubicBezTo>
                  <a:cubicBezTo>
                    <a:pt x="3313557" y="1639570"/>
                    <a:pt x="3434334" y="1888998"/>
                    <a:pt x="3680079" y="2068322"/>
                  </a:cubicBezTo>
                  <a:cubicBezTo>
                    <a:pt x="3970401" y="2280285"/>
                    <a:pt x="4296791" y="2314448"/>
                    <a:pt x="4640072" y="2242566"/>
                  </a:cubicBezTo>
                  <a:cubicBezTo>
                    <a:pt x="4760595" y="2217293"/>
                    <a:pt x="4879340" y="2183257"/>
                    <a:pt x="5000498" y="2162429"/>
                  </a:cubicBezTo>
                  <a:cubicBezTo>
                    <a:pt x="5163947" y="2134362"/>
                    <a:pt x="5296027" y="2196846"/>
                    <a:pt x="5359527" y="2328291"/>
                  </a:cubicBezTo>
                  <a:cubicBezTo>
                    <a:pt x="5383530" y="2377821"/>
                    <a:pt x="5401183" y="2432177"/>
                    <a:pt x="5411851" y="2486279"/>
                  </a:cubicBezTo>
                  <a:cubicBezTo>
                    <a:pt x="5474335" y="2802636"/>
                    <a:pt x="5432552" y="3110611"/>
                    <a:pt x="5323205" y="3409950"/>
                  </a:cubicBezTo>
                  <a:cubicBezTo>
                    <a:pt x="5188839" y="3777996"/>
                    <a:pt x="4950333" y="4070858"/>
                    <a:pt x="4638294" y="4300347"/>
                  </a:cubicBezTo>
                  <a:cubicBezTo>
                    <a:pt x="4381881" y="4488942"/>
                    <a:pt x="4115308" y="4663948"/>
                    <a:pt x="3848989" y="4838446"/>
                  </a:cubicBezTo>
                  <a:cubicBezTo>
                    <a:pt x="3777869" y="4885055"/>
                    <a:pt x="3743452" y="4931791"/>
                    <a:pt x="3752723" y="5018659"/>
                  </a:cubicBezTo>
                  <a:cubicBezTo>
                    <a:pt x="3761486" y="5099685"/>
                    <a:pt x="3754628" y="5182362"/>
                    <a:pt x="3754628" y="5269357"/>
                  </a:cubicBezTo>
                  <a:cubicBezTo>
                    <a:pt x="3816985" y="5246243"/>
                    <a:pt x="3873500" y="5224018"/>
                    <a:pt x="3930904" y="5204460"/>
                  </a:cubicBezTo>
                  <a:cubicBezTo>
                    <a:pt x="4364228" y="5057267"/>
                    <a:pt x="4767199" y="4852289"/>
                    <a:pt x="5124323" y="4564507"/>
                  </a:cubicBezTo>
                  <a:cubicBezTo>
                    <a:pt x="5901690" y="3938143"/>
                    <a:pt x="6359271" y="3143885"/>
                    <a:pt x="6387719" y="2128012"/>
                  </a:cubicBezTo>
                  <a:cubicBezTo>
                    <a:pt x="6392672" y="1956562"/>
                    <a:pt x="6388227" y="1784858"/>
                    <a:pt x="6348603" y="1616837"/>
                  </a:cubicBezTo>
                  <a:close/>
                </a:path>
              </a:pathLst>
            </a:custGeom>
            <a:solidFill>
              <a:srgbClr val="00A79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261988" y="9367886"/>
            <a:ext cx="162440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Framtidsmakt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80671" y="9367886"/>
            <a:ext cx="230003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Suomen</a:t>
            </a:r>
            <a:r>
              <a:rPr lang="en-US" sz="2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Kylät 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B9E708055635A45A70B8E138C21340B" ma:contentTypeVersion="18" ma:contentTypeDescription="Luo uusi asiakirja." ma:contentTypeScope="" ma:versionID="10ce9a97bf92a17e54af95a615679acc">
  <xsd:schema xmlns:xsd="http://www.w3.org/2001/XMLSchema" xmlns:xs="http://www.w3.org/2001/XMLSchema" xmlns:p="http://schemas.microsoft.com/office/2006/metadata/properties" xmlns:ns2="19c27006-98f3-4d3b-a675-fd0a870d4dfa" xmlns:ns3="fd6c578e-1113-4adf-b8eb-b196a12d90ab" targetNamespace="http://schemas.microsoft.com/office/2006/metadata/properties" ma:root="true" ma:fieldsID="3100f0bdaa41c2c8695051ed6b1f29f0" ns2:_="" ns3:_="">
    <xsd:import namespace="19c27006-98f3-4d3b-a675-fd0a870d4dfa"/>
    <xsd:import namespace="fd6c578e-1113-4adf-b8eb-b196a12d90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27006-98f3-4d3b-a675-fd0a870d4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d7f51cb-7dfe-4878-8928-e18ca5934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578e-1113-4adf-b8eb-b196a12d90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575734-5289-47f3-94a7-f916fd638128}" ma:internalName="TaxCatchAll" ma:showField="CatchAllData" ma:web="fd6c578e-1113-4adf-b8eb-b196a12d90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27006-98f3-4d3b-a675-fd0a870d4dfa">
      <Terms xmlns="http://schemas.microsoft.com/office/infopath/2007/PartnerControls"/>
    </lcf76f155ced4ddcb4097134ff3c332f>
    <TaxCatchAll xmlns="fd6c578e-1113-4adf-b8eb-b196a12d90ab" xsi:nil="true"/>
  </documentManagement>
</p:properties>
</file>

<file path=customXml/itemProps1.xml><?xml version="1.0" encoding="utf-8"?>
<ds:datastoreItem xmlns:ds="http://schemas.openxmlformats.org/officeDocument/2006/customXml" ds:itemID="{66235272-37DA-4FBB-B50F-081AEF8E48F8}"/>
</file>

<file path=customXml/itemProps2.xml><?xml version="1.0" encoding="utf-8"?>
<ds:datastoreItem xmlns:ds="http://schemas.openxmlformats.org/officeDocument/2006/customXml" ds:itemID="{139B6DC9-E869-4EC1-842B-7FD9C9936366}"/>
</file>

<file path=customXml/itemProps3.xml><?xml version="1.0" encoding="utf-8"?>
<ds:datastoreItem xmlns:ds="http://schemas.openxmlformats.org/officeDocument/2006/customXml" ds:itemID="{94B3664B-E3D8-4B63-8D59-B88895EC8561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629</Words>
  <Application>Microsoft Office PowerPoint</Application>
  <PresentationFormat>Mukautettu</PresentationFormat>
  <Paragraphs>137</Paragraphs>
  <Slides>18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Raleway Heavy</vt:lpstr>
      <vt:lpstr>Raleway Bold</vt:lpstr>
      <vt:lpstr>Raleway</vt:lpstr>
      <vt:lpstr>Calibri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Framtidsmakt</dc:title>
  <cp:lastModifiedBy>Johanna Niilivuo</cp:lastModifiedBy>
  <cp:revision>1</cp:revision>
  <dcterms:created xsi:type="dcterms:W3CDTF">2006-08-16T00:00:00Z</dcterms:created>
  <dcterms:modified xsi:type="dcterms:W3CDTF">2025-09-24T15:24:00Z</dcterms:modified>
  <dc:identifier>DAGz5sENoFE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0x010100BB9E708055635A45A70B8E138C21340B</vt:lpwstr>
  </property>
</Properties>
</file>